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2"/>
  </p:notesMasterIdLst>
  <p:sldIdLst>
    <p:sldId id="256" r:id="rId2"/>
    <p:sldId id="261" r:id="rId3"/>
    <p:sldId id="262" r:id="rId4"/>
    <p:sldId id="335" r:id="rId5"/>
    <p:sldId id="297" r:id="rId6"/>
    <p:sldId id="336" r:id="rId7"/>
    <p:sldId id="337" r:id="rId8"/>
    <p:sldId id="291" r:id="rId9"/>
    <p:sldId id="293" r:id="rId10"/>
    <p:sldId id="294" r:id="rId11"/>
    <p:sldId id="299" r:id="rId12"/>
    <p:sldId id="338" r:id="rId13"/>
    <p:sldId id="277" r:id="rId14"/>
    <p:sldId id="345" r:id="rId15"/>
    <p:sldId id="258" r:id="rId16"/>
    <p:sldId id="342" r:id="rId17"/>
    <p:sldId id="339" r:id="rId18"/>
    <p:sldId id="340" r:id="rId19"/>
    <p:sldId id="341" r:id="rId20"/>
    <p:sldId id="343" r:id="rId21"/>
    <p:sldId id="344" r:id="rId22"/>
    <p:sldId id="265" r:id="rId23"/>
    <p:sldId id="269" r:id="rId24"/>
    <p:sldId id="270" r:id="rId25"/>
    <p:sldId id="286" r:id="rId26"/>
    <p:sldId id="287" r:id="rId27"/>
    <p:sldId id="266" r:id="rId28"/>
    <p:sldId id="290" r:id="rId29"/>
    <p:sldId id="285" r:id="rId30"/>
    <p:sldId id="274" r:id="rId31"/>
    <p:sldId id="288" r:id="rId32"/>
    <p:sldId id="298" r:id="rId33"/>
    <p:sldId id="334" r:id="rId34"/>
    <p:sldId id="289" r:id="rId35"/>
    <p:sldId id="301" r:id="rId36"/>
    <p:sldId id="273" r:id="rId37"/>
    <p:sldId id="300" r:id="rId38"/>
    <p:sldId id="302" r:id="rId39"/>
    <p:sldId id="275" r:id="rId40"/>
    <p:sldId id="267" r:id="rId41"/>
    <p:sldId id="295" r:id="rId42"/>
    <p:sldId id="296" r:id="rId43"/>
    <p:sldId id="268" r:id="rId44"/>
    <p:sldId id="276" r:id="rId45"/>
    <p:sldId id="279" r:id="rId46"/>
    <p:sldId id="304" r:id="rId47"/>
    <p:sldId id="305" r:id="rId48"/>
    <p:sldId id="303" r:id="rId49"/>
    <p:sldId id="306" r:id="rId50"/>
    <p:sldId id="307" r:id="rId51"/>
    <p:sldId id="308" r:id="rId52"/>
    <p:sldId id="309" r:id="rId53"/>
    <p:sldId id="310" r:id="rId54"/>
    <p:sldId id="28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281" r:id="rId65"/>
    <p:sldId id="320" r:id="rId66"/>
    <p:sldId id="321" r:id="rId67"/>
    <p:sldId id="322" r:id="rId68"/>
    <p:sldId id="323" r:id="rId69"/>
    <p:sldId id="282" r:id="rId70"/>
    <p:sldId id="283" r:id="rId71"/>
    <p:sldId id="324" r:id="rId72"/>
    <p:sldId id="325" r:id="rId73"/>
    <p:sldId id="284" r:id="rId74"/>
    <p:sldId id="326" r:id="rId75"/>
    <p:sldId id="327" r:id="rId76"/>
    <p:sldId id="328" r:id="rId77"/>
    <p:sldId id="271" r:id="rId78"/>
    <p:sldId id="329" r:id="rId79"/>
    <p:sldId id="272" r:id="rId80"/>
    <p:sldId id="26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84CC0-9BEE-4891-8352-01E45248A91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D31D9C-C3A9-4A86-B87E-3F702E94D19E}">
      <dgm:prSet/>
      <dgm:spPr/>
      <dgm:t>
        <a:bodyPr/>
        <a:lstStyle/>
        <a:p>
          <a:r>
            <a:rPr lang="en-US" dirty="0"/>
            <a:t>5 minutes – Zoom </a:t>
          </a:r>
          <a:r>
            <a:rPr lang="en-US"/>
            <a:t>Setup and Admin </a:t>
          </a:r>
          <a:r>
            <a:rPr lang="en-US" dirty="0"/>
            <a:t>Update - Schedule</a:t>
          </a:r>
        </a:p>
      </dgm:t>
    </dgm:pt>
    <dgm:pt modelId="{4A7F5F76-89AA-4DB2-B0C6-16E777B13B84}" type="parTrans" cxnId="{E534666F-5F09-4ED0-A494-849D5D093B53}">
      <dgm:prSet/>
      <dgm:spPr/>
      <dgm:t>
        <a:bodyPr/>
        <a:lstStyle/>
        <a:p>
          <a:endParaRPr lang="en-US"/>
        </a:p>
      </dgm:t>
    </dgm:pt>
    <dgm:pt modelId="{FE2FD2EC-56B1-4AD5-9AC6-7E5A0DAEDDCA}" type="sibTrans" cxnId="{E534666F-5F09-4ED0-A494-849D5D093B53}">
      <dgm:prSet/>
      <dgm:spPr/>
      <dgm:t>
        <a:bodyPr/>
        <a:lstStyle/>
        <a:p>
          <a:endParaRPr lang="en-US"/>
        </a:p>
      </dgm:t>
    </dgm:pt>
    <dgm:pt modelId="{02D99D02-8BF9-41FB-8B7D-7C1AF44BC2A3}">
      <dgm:prSet/>
      <dgm:spPr/>
      <dgm:t>
        <a:bodyPr/>
        <a:lstStyle/>
        <a:p>
          <a:r>
            <a:rPr lang="en-US" dirty="0"/>
            <a:t>5 minutes – Assignment 1 Questions</a:t>
          </a:r>
        </a:p>
      </dgm:t>
    </dgm:pt>
    <dgm:pt modelId="{92ECB512-10BF-4DDF-A264-CD4CE9DB1E15}" type="parTrans" cxnId="{60314C9D-6C1F-433A-89C8-BDE894A40444}">
      <dgm:prSet/>
      <dgm:spPr/>
      <dgm:t>
        <a:bodyPr/>
        <a:lstStyle/>
        <a:p>
          <a:endParaRPr lang="en-US"/>
        </a:p>
      </dgm:t>
    </dgm:pt>
    <dgm:pt modelId="{E2527AC6-6E3D-4833-A200-2858D4F6790D}" type="sibTrans" cxnId="{60314C9D-6C1F-433A-89C8-BDE894A40444}">
      <dgm:prSet/>
      <dgm:spPr/>
      <dgm:t>
        <a:bodyPr/>
        <a:lstStyle/>
        <a:p>
          <a:endParaRPr lang="en-US"/>
        </a:p>
      </dgm:t>
    </dgm:pt>
    <dgm:pt modelId="{F359527D-C381-4AD1-A9CF-ED2073AD2B2F}">
      <dgm:prSet/>
      <dgm:spPr/>
      <dgm:t>
        <a:bodyPr/>
        <a:lstStyle/>
        <a:p>
          <a:r>
            <a:rPr lang="en-US" dirty="0"/>
            <a:t>70 minutes – wrap up process lecture </a:t>
          </a:r>
        </a:p>
      </dgm:t>
    </dgm:pt>
    <dgm:pt modelId="{458D35DC-2B7F-4276-9C39-B983C58BF1B8}" type="parTrans" cxnId="{E1B6D720-0621-4E47-9CA9-316E97A2C0EA}">
      <dgm:prSet/>
      <dgm:spPr/>
      <dgm:t>
        <a:bodyPr/>
        <a:lstStyle/>
        <a:p>
          <a:endParaRPr lang="en-US"/>
        </a:p>
      </dgm:t>
    </dgm:pt>
    <dgm:pt modelId="{AFAFB3FA-51F6-4567-BDE5-66AD18C65219}" type="sibTrans" cxnId="{E1B6D720-0621-4E47-9CA9-316E97A2C0EA}">
      <dgm:prSet/>
      <dgm:spPr/>
      <dgm:t>
        <a:bodyPr/>
        <a:lstStyle/>
        <a:p>
          <a:endParaRPr lang="en-US"/>
        </a:p>
      </dgm:t>
    </dgm:pt>
    <dgm:pt modelId="{3CF5DD34-66BF-4237-8D12-515DA5D57A5E}">
      <dgm:prSet/>
      <dgm:spPr/>
      <dgm:t>
        <a:bodyPr/>
        <a:lstStyle/>
        <a:p>
          <a:endParaRPr lang="en-US" dirty="0"/>
        </a:p>
      </dgm:t>
    </dgm:pt>
    <dgm:pt modelId="{3ED8B08E-2E66-4ACE-B4C8-D6BFBEB9B9FF}" type="parTrans" cxnId="{01B4AC2B-BD5F-4659-9C98-0BFEEBA0D8A3}">
      <dgm:prSet/>
      <dgm:spPr/>
      <dgm:t>
        <a:bodyPr/>
        <a:lstStyle/>
        <a:p>
          <a:endParaRPr lang="en-US"/>
        </a:p>
      </dgm:t>
    </dgm:pt>
    <dgm:pt modelId="{2928DFD4-32CE-4668-A0B8-3381E5C93269}" type="sibTrans" cxnId="{01B4AC2B-BD5F-4659-9C98-0BFEEBA0D8A3}">
      <dgm:prSet/>
      <dgm:spPr/>
      <dgm:t>
        <a:bodyPr/>
        <a:lstStyle/>
        <a:p>
          <a:endParaRPr lang="en-US"/>
        </a:p>
      </dgm:t>
    </dgm:pt>
    <dgm:pt modelId="{734DE446-2C94-4DA8-B02B-B35603498D69}" type="pres">
      <dgm:prSet presAssocID="{49884CC0-9BEE-4891-8352-01E45248A91B}" presName="vert0" presStyleCnt="0">
        <dgm:presLayoutVars>
          <dgm:dir/>
          <dgm:animOne val="branch"/>
          <dgm:animLvl val="lvl"/>
        </dgm:presLayoutVars>
      </dgm:prSet>
      <dgm:spPr/>
    </dgm:pt>
    <dgm:pt modelId="{A8FC8611-28D1-4E60-8FF6-42296D39D029}" type="pres">
      <dgm:prSet presAssocID="{17D31D9C-C3A9-4A86-B87E-3F702E94D19E}" presName="thickLine" presStyleLbl="alignNode1" presStyleIdx="0" presStyleCnt="4"/>
      <dgm:spPr/>
    </dgm:pt>
    <dgm:pt modelId="{75FF0838-CBBF-48B8-B62A-73DF565E0698}" type="pres">
      <dgm:prSet presAssocID="{17D31D9C-C3A9-4A86-B87E-3F702E94D19E}" presName="horz1" presStyleCnt="0"/>
      <dgm:spPr/>
    </dgm:pt>
    <dgm:pt modelId="{02A5D271-2354-41E3-BD82-A6A885DADEE7}" type="pres">
      <dgm:prSet presAssocID="{17D31D9C-C3A9-4A86-B87E-3F702E94D19E}" presName="tx1" presStyleLbl="revTx" presStyleIdx="0" presStyleCnt="4"/>
      <dgm:spPr/>
    </dgm:pt>
    <dgm:pt modelId="{0DCC19DD-C27A-4094-B788-B1FE5DF7CFC7}" type="pres">
      <dgm:prSet presAssocID="{17D31D9C-C3A9-4A86-B87E-3F702E94D19E}" presName="vert1" presStyleCnt="0"/>
      <dgm:spPr/>
    </dgm:pt>
    <dgm:pt modelId="{BB16D4F8-4361-4D0E-8D56-C89AC1B862ED}" type="pres">
      <dgm:prSet presAssocID="{02D99D02-8BF9-41FB-8B7D-7C1AF44BC2A3}" presName="thickLine" presStyleLbl="alignNode1" presStyleIdx="1" presStyleCnt="4"/>
      <dgm:spPr/>
    </dgm:pt>
    <dgm:pt modelId="{5863B1C9-617A-429D-80E7-EDF2E35680A3}" type="pres">
      <dgm:prSet presAssocID="{02D99D02-8BF9-41FB-8B7D-7C1AF44BC2A3}" presName="horz1" presStyleCnt="0"/>
      <dgm:spPr/>
    </dgm:pt>
    <dgm:pt modelId="{BC7D10B6-F9B2-4254-9ACB-0028ACC34BD4}" type="pres">
      <dgm:prSet presAssocID="{02D99D02-8BF9-41FB-8B7D-7C1AF44BC2A3}" presName="tx1" presStyleLbl="revTx" presStyleIdx="1" presStyleCnt="4"/>
      <dgm:spPr/>
    </dgm:pt>
    <dgm:pt modelId="{EF49DC9E-BCE7-4507-9F42-87CD61E12833}" type="pres">
      <dgm:prSet presAssocID="{02D99D02-8BF9-41FB-8B7D-7C1AF44BC2A3}" presName="vert1" presStyleCnt="0"/>
      <dgm:spPr/>
    </dgm:pt>
    <dgm:pt modelId="{938F657B-3F1E-4EE3-BB86-219F85831950}" type="pres">
      <dgm:prSet presAssocID="{F359527D-C381-4AD1-A9CF-ED2073AD2B2F}" presName="thickLine" presStyleLbl="alignNode1" presStyleIdx="2" presStyleCnt="4"/>
      <dgm:spPr/>
    </dgm:pt>
    <dgm:pt modelId="{33CF61B0-379A-4C03-A5A1-D73DC2173D40}" type="pres">
      <dgm:prSet presAssocID="{F359527D-C381-4AD1-A9CF-ED2073AD2B2F}" presName="horz1" presStyleCnt="0"/>
      <dgm:spPr/>
    </dgm:pt>
    <dgm:pt modelId="{F4BEB00D-E1A9-43C0-B6A1-06085CEBE753}" type="pres">
      <dgm:prSet presAssocID="{F359527D-C381-4AD1-A9CF-ED2073AD2B2F}" presName="tx1" presStyleLbl="revTx" presStyleIdx="2" presStyleCnt="4"/>
      <dgm:spPr/>
    </dgm:pt>
    <dgm:pt modelId="{2C3661BA-542F-4686-898B-C6BB32A943DC}" type="pres">
      <dgm:prSet presAssocID="{F359527D-C381-4AD1-A9CF-ED2073AD2B2F}" presName="vert1" presStyleCnt="0"/>
      <dgm:spPr/>
    </dgm:pt>
    <dgm:pt modelId="{4201F9EB-3CFC-4422-9A65-1452EB879C4A}" type="pres">
      <dgm:prSet presAssocID="{3CF5DD34-66BF-4237-8D12-515DA5D57A5E}" presName="thickLine" presStyleLbl="alignNode1" presStyleIdx="3" presStyleCnt="4"/>
      <dgm:spPr/>
    </dgm:pt>
    <dgm:pt modelId="{BE929A70-4C19-4D7D-908B-E699E2E9AABB}" type="pres">
      <dgm:prSet presAssocID="{3CF5DD34-66BF-4237-8D12-515DA5D57A5E}" presName="horz1" presStyleCnt="0"/>
      <dgm:spPr/>
    </dgm:pt>
    <dgm:pt modelId="{B440DCBE-E9AE-4F54-884C-7C80F80D5E96}" type="pres">
      <dgm:prSet presAssocID="{3CF5DD34-66BF-4237-8D12-515DA5D57A5E}" presName="tx1" presStyleLbl="revTx" presStyleIdx="3" presStyleCnt="4"/>
      <dgm:spPr/>
    </dgm:pt>
    <dgm:pt modelId="{51CE81EE-50B5-4194-B9DF-D0933AE92DB0}" type="pres">
      <dgm:prSet presAssocID="{3CF5DD34-66BF-4237-8D12-515DA5D57A5E}" presName="vert1" presStyleCnt="0"/>
      <dgm:spPr/>
    </dgm:pt>
  </dgm:ptLst>
  <dgm:cxnLst>
    <dgm:cxn modelId="{E1B6D720-0621-4E47-9CA9-316E97A2C0EA}" srcId="{49884CC0-9BEE-4891-8352-01E45248A91B}" destId="{F359527D-C381-4AD1-A9CF-ED2073AD2B2F}" srcOrd="2" destOrd="0" parTransId="{458D35DC-2B7F-4276-9C39-B983C58BF1B8}" sibTransId="{AFAFB3FA-51F6-4567-BDE5-66AD18C65219}"/>
    <dgm:cxn modelId="{01B4AC2B-BD5F-4659-9C98-0BFEEBA0D8A3}" srcId="{49884CC0-9BEE-4891-8352-01E45248A91B}" destId="{3CF5DD34-66BF-4237-8D12-515DA5D57A5E}" srcOrd="3" destOrd="0" parTransId="{3ED8B08E-2E66-4ACE-B4C8-D6BFBEB9B9FF}" sibTransId="{2928DFD4-32CE-4668-A0B8-3381E5C93269}"/>
    <dgm:cxn modelId="{E534666F-5F09-4ED0-A494-849D5D093B53}" srcId="{49884CC0-9BEE-4891-8352-01E45248A91B}" destId="{17D31D9C-C3A9-4A86-B87E-3F702E94D19E}" srcOrd="0" destOrd="0" parTransId="{4A7F5F76-89AA-4DB2-B0C6-16E777B13B84}" sibTransId="{FE2FD2EC-56B1-4AD5-9AC6-7E5A0DAEDDCA}"/>
    <dgm:cxn modelId="{6D8E7278-36F0-4B0C-AC6E-E109E3E5197D}" type="presOf" srcId="{49884CC0-9BEE-4891-8352-01E45248A91B}" destId="{734DE446-2C94-4DA8-B02B-B35603498D69}" srcOrd="0" destOrd="0" presId="urn:microsoft.com/office/officeart/2008/layout/LinedList"/>
    <dgm:cxn modelId="{9460BC9A-B59D-48D1-84A0-A9A21DF67283}" type="presOf" srcId="{3CF5DD34-66BF-4237-8D12-515DA5D57A5E}" destId="{B440DCBE-E9AE-4F54-884C-7C80F80D5E96}" srcOrd="0" destOrd="0" presId="urn:microsoft.com/office/officeart/2008/layout/LinedList"/>
    <dgm:cxn modelId="{60314C9D-6C1F-433A-89C8-BDE894A40444}" srcId="{49884CC0-9BEE-4891-8352-01E45248A91B}" destId="{02D99D02-8BF9-41FB-8B7D-7C1AF44BC2A3}" srcOrd="1" destOrd="0" parTransId="{92ECB512-10BF-4DDF-A264-CD4CE9DB1E15}" sibTransId="{E2527AC6-6E3D-4833-A200-2858D4F6790D}"/>
    <dgm:cxn modelId="{D7D9DDBB-7F4D-41B4-BF1F-D76ED5EA04BC}" type="presOf" srcId="{F359527D-C381-4AD1-A9CF-ED2073AD2B2F}" destId="{F4BEB00D-E1A9-43C0-B6A1-06085CEBE753}" srcOrd="0" destOrd="0" presId="urn:microsoft.com/office/officeart/2008/layout/LinedList"/>
    <dgm:cxn modelId="{A266D8DA-2F84-4964-A31E-C7E96647CBBF}" type="presOf" srcId="{02D99D02-8BF9-41FB-8B7D-7C1AF44BC2A3}" destId="{BC7D10B6-F9B2-4254-9ACB-0028ACC34BD4}" srcOrd="0" destOrd="0" presId="urn:microsoft.com/office/officeart/2008/layout/LinedList"/>
    <dgm:cxn modelId="{C0F03FF0-54E7-4458-B62D-1CF9EF5743A9}" type="presOf" srcId="{17D31D9C-C3A9-4A86-B87E-3F702E94D19E}" destId="{02A5D271-2354-41E3-BD82-A6A885DADEE7}" srcOrd="0" destOrd="0" presId="urn:microsoft.com/office/officeart/2008/layout/LinedList"/>
    <dgm:cxn modelId="{DC631392-8BD4-4943-9B93-45D0A801A4E6}" type="presParOf" srcId="{734DE446-2C94-4DA8-B02B-B35603498D69}" destId="{A8FC8611-28D1-4E60-8FF6-42296D39D029}" srcOrd="0" destOrd="0" presId="urn:microsoft.com/office/officeart/2008/layout/LinedList"/>
    <dgm:cxn modelId="{3692D6F0-04C6-4FE9-BA01-3C877BDA3C33}" type="presParOf" srcId="{734DE446-2C94-4DA8-B02B-B35603498D69}" destId="{75FF0838-CBBF-48B8-B62A-73DF565E0698}" srcOrd="1" destOrd="0" presId="urn:microsoft.com/office/officeart/2008/layout/LinedList"/>
    <dgm:cxn modelId="{B63E6C42-5E52-4236-9656-A99236A30664}" type="presParOf" srcId="{75FF0838-CBBF-48B8-B62A-73DF565E0698}" destId="{02A5D271-2354-41E3-BD82-A6A885DADEE7}" srcOrd="0" destOrd="0" presId="urn:microsoft.com/office/officeart/2008/layout/LinedList"/>
    <dgm:cxn modelId="{FA3ADF2E-663D-4F31-BBC6-B648DA3EEFC0}" type="presParOf" srcId="{75FF0838-CBBF-48B8-B62A-73DF565E0698}" destId="{0DCC19DD-C27A-4094-B788-B1FE5DF7CFC7}" srcOrd="1" destOrd="0" presId="urn:microsoft.com/office/officeart/2008/layout/LinedList"/>
    <dgm:cxn modelId="{B4AAE9E1-963D-4823-BAE1-BBEFBE3279ED}" type="presParOf" srcId="{734DE446-2C94-4DA8-B02B-B35603498D69}" destId="{BB16D4F8-4361-4D0E-8D56-C89AC1B862ED}" srcOrd="2" destOrd="0" presId="urn:microsoft.com/office/officeart/2008/layout/LinedList"/>
    <dgm:cxn modelId="{8F5D3A4F-1829-41E9-9307-80CF8F764145}" type="presParOf" srcId="{734DE446-2C94-4DA8-B02B-B35603498D69}" destId="{5863B1C9-617A-429D-80E7-EDF2E35680A3}" srcOrd="3" destOrd="0" presId="urn:microsoft.com/office/officeart/2008/layout/LinedList"/>
    <dgm:cxn modelId="{213BBEE4-833D-4E7A-AC67-486F98349CE7}" type="presParOf" srcId="{5863B1C9-617A-429D-80E7-EDF2E35680A3}" destId="{BC7D10B6-F9B2-4254-9ACB-0028ACC34BD4}" srcOrd="0" destOrd="0" presId="urn:microsoft.com/office/officeart/2008/layout/LinedList"/>
    <dgm:cxn modelId="{42DAEB66-2DCD-4753-A903-9621BC58F029}" type="presParOf" srcId="{5863B1C9-617A-429D-80E7-EDF2E35680A3}" destId="{EF49DC9E-BCE7-4507-9F42-87CD61E12833}" srcOrd="1" destOrd="0" presId="urn:microsoft.com/office/officeart/2008/layout/LinedList"/>
    <dgm:cxn modelId="{1E792DF6-8102-4978-8D87-2655F9EBA212}" type="presParOf" srcId="{734DE446-2C94-4DA8-B02B-B35603498D69}" destId="{938F657B-3F1E-4EE3-BB86-219F85831950}" srcOrd="4" destOrd="0" presId="urn:microsoft.com/office/officeart/2008/layout/LinedList"/>
    <dgm:cxn modelId="{5C35EB36-7C38-4A08-9024-703646DCFC90}" type="presParOf" srcId="{734DE446-2C94-4DA8-B02B-B35603498D69}" destId="{33CF61B0-379A-4C03-A5A1-D73DC2173D40}" srcOrd="5" destOrd="0" presId="urn:microsoft.com/office/officeart/2008/layout/LinedList"/>
    <dgm:cxn modelId="{40476884-CE5D-4733-8037-5431138C3973}" type="presParOf" srcId="{33CF61B0-379A-4C03-A5A1-D73DC2173D40}" destId="{F4BEB00D-E1A9-43C0-B6A1-06085CEBE753}" srcOrd="0" destOrd="0" presId="urn:microsoft.com/office/officeart/2008/layout/LinedList"/>
    <dgm:cxn modelId="{6CCCDD61-5E65-4A02-8C6D-79ED9D0566B8}" type="presParOf" srcId="{33CF61B0-379A-4C03-A5A1-D73DC2173D40}" destId="{2C3661BA-542F-4686-898B-C6BB32A943DC}" srcOrd="1" destOrd="0" presId="urn:microsoft.com/office/officeart/2008/layout/LinedList"/>
    <dgm:cxn modelId="{EF6FED03-224B-4B56-A9B8-CA16A8D42896}" type="presParOf" srcId="{734DE446-2C94-4DA8-B02B-B35603498D69}" destId="{4201F9EB-3CFC-4422-9A65-1452EB879C4A}" srcOrd="6" destOrd="0" presId="urn:microsoft.com/office/officeart/2008/layout/LinedList"/>
    <dgm:cxn modelId="{17BB0B40-847E-4F34-BBF7-0837A031EE18}" type="presParOf" srcId="{734DE446-2C94-4DA8-B02B-B35603498D69}" destId="{BE929A70-4C19-4D7D-908B-E699E2E9AABB}" srcOrd="7" destOrd="0" presId="urn:microsoft.com/office/officeart/2008/layout/LinedList"/>
    <dgm:cxn modelId="{827BB3D4-4AC7-4EA4-ACEC-1803575E4EAF}" type="presParOf" srcId="{BE929A70-4C19-4D7D-908B-E699E2E9AABB}" destId="{B440DCBE-E9AE-4F54-884C-7C80F80D5E96}" srcOrd="0" destOrd="0" presId="urn:microsoft.com/office/officeart/2008/layout/LinedList"/>
    <dgm:cxn modelId="{CB851E1C-7034-4717-B2D5-87C8B76A68EB}" type="presParOf" srcId="{BE929A70-4C19-4D7D-908B-E699E2E9AABB}" destId="{51CE81EE-50B5-4194-B9DF-D0933AE92D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FC8611-28D1-4E60-8FF6-42296D39D02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5D271-2354-41E3-BD82-A6A885DADEE7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 minutes – Zoom </a:t>
          </a:r>
          <a:r>
            <a:rPr lang="en-US" sz="3800" kern="1200"/>
            <a:t>Setup and Admin </a:t>
          </a:r>
          <a:r>
            <a:rPr lang="en-US" sz="3800" kern="1200" dirty="0"/>
            <a:t>Update - Schedule</a:t>
          </a:r>
        </a:p>
      </dsp:txBody>
      <dsp:txXfrm>
        <a:off x="0" y="0"/>
        <a:ext cx="6900512" cy="1384035"/>
      </dsp:txXfrm>
    </dsp:sp>
    <dsp:sp modelId="{BB16D4F8-4361-4D0E-8D56-C89AC1B862ED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D10B6-F9B2-4254-9ACB-0028ACC34BD4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 minutes – Assignment 1 Questions</a:t>
          </a:r>
        </a:p>
      </dsp:txBody>
      <dsp:txXfrm>
        <a:off x="0" y="1384035"/>
        <a:ext cx="6900512" cy="1384035"/>
      </dsp:txXfrm>
    </dsp:sp>
    <dsp:sp modelId="{938F657B-3F1E-4EE3-BB86-219F8583195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EB00D-E1A9-43C0-B6A1-06085CEBE753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70 minutes – wrap up process lecture </a:t>
          </a:r>
        </a:p>
      </dsp:txBody>
      <dsp:txXfrm>
        <a:off x="0" y="2768070"/>
        <a:ext cx="6900512" cy="1384035"/>
      </dsp:txXfrm>
    </dsp:sp>
    <dsp:sp modelId="{4201F9EB-3CFC-4422-9A65-1452EB879C4A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0DCBE-E9AE-4F54-884C-7C80F80D5E96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E025F-B762-41C3-8A57-73C502DCAC93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4A2F1-BAA0-45F3-99C1-7D2AADFC1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2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3DCB-4E33-4EB3-B361-7E52FD5786B3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100E-763D-43FD-A1BF-C9A87BB05E13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F40E7C50-12B3-46F9-8708-26FE0A999872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69D4-534C-4D76-B4D6-4A737D2A22D4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F2A510-977C-44E8-A428-2B164637E279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5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950C8-6A70-487A-8CCA-6C2228E260E1}" type="datetime1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B870-CC47-4357-908A-CA222F235988}" type="datetime1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3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3774-E0DB-4EDA-9AD6-C02557B3802E}" type="datetime1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6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E0286-90DE-40DD-9FBF-89E36ADF1251}" type="datetime1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3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9E11-C30A-4D7A-A20D-BFF28EEC830F}" type="datetime1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079F-F989-4ADE-87E3-DE79867679E0}" type="datetime1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DA917FC-A4AB-4D21-889C-3F28E778F87C}" type="datetime1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WSU-TC  CptS 121,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9A4BCBF-8685-49A3-8CE4-C5AFD5B45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18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gilemanifesto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641FD3-A1AA-440E-A2F1-CD113634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36" y="1615659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Software Process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18D26B-6D20-49BA-8F59-D3E856E3B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Chapter 02</a:t>
            </a:r>
          </a:p>
          <a:p>
            <a:pPr algn="ctr"/>
            <a:r>
              <a:rPr lang="en-US" dirty="0"/>
              <a:t>Spring 2023</a:t>
            </a:r>
          </a:p>
          <a:p>
            <a:pPr algn="ctr"/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BCE8805-70BE-48B3-BAD7-B8411148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199466-2C70-4267-A8D3-CEBF7C9F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</a:t>
            </a:fld>
            <a:endParaRPr lang="en-US"/>
          </a:p>
        </p:txBody>
      </p:sp>
      <p:sp>
        <p:nvSpPr>
          <p:cNvPr id="9" name="AutoShape 6" descr="Image result for washington state university tri cities">
            <a:extLst>
              <a:ext uri="{FF2B5EF4-FFF2-40B4-BE49-F238E27FC236}">
                <a16:creationId xmlns:a16="http://schemas.microsoft.com/office/drawing/2014/main" id="{3F77D0FC-80BA-43F0-AA03-81DDF550AF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163D81-4DC8-4896-A7E6-D25D125C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27" y="271038"/>
            <a:ext cx="2163218" cy="1802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165C7-5C1F-4997-A9D6-394DB801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8806"/>
            <a:ext cx="779033" cy="6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1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31" y="2216613"/>
            <a:ext cx="9784080" cy="4503363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accent3"/>
                </a:solidFill>
              </a:rPr>
              <a:t>Task</a:t>
            </a:r>
            <a:r>
              <a:rPr lang="en-US" dirty="0"/>
              <a:t> – a piece of work that needs to be completed 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Bug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defect or non-conformity of software, where the product does not match the requirements (not always a crash)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Ticket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record that documents a task, bug, requirement, to be completed by a development team –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3300" dirty="0">
                <a:solidFill>
                  <a:schemeClr val="accent3"/>
                </a:solidFill>
              </a:rPr>
              <a:t>Backlog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collection of tickets used in incremental development (e.g. agile) approaches, that are not currently being worked 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3300" dirty="0">
                <a:solidFill>
                  <a:schemeClr val="accent3"/>
                </a:solidFill>
              </a:rPr>
              <a:t>Prototype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software artifact that is created to demonstrate proof of concept – and likely used to solicit feedback from a customer</a:t>
            </a:r>
          </a:p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6F2B95D-5625-43D1-87CC-183DE19C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8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31" y="2011680"/>
            <a:ext cx="9784080" cy="4776299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accent3"/>
                </a:solidFill>
              </a:rPr>
              <a:t>Configuration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300" dirty="0">
                <a:solidFill>
                  <a:schemeClr val="accent3"/>
                </a:solidFill>
              </a:rPr>
              <a:t>Management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tasks and tools and structures for software development teams to manage the changes in software 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Version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300" dirty="0">
                <a:solidFill>
                  <a:schemeClr val="accent3"/>
                </a:solidFill>
              </a:rPr>
              <a:t>Control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tools for controlling changes in software  (e.g. </a:t>
            </a:r>
            <a:r>
              <a:rPr lang="en-US" dirty="0" err="1"/>
              <a:t>rcs</a:t>
            </a:r>
            <a:r>
              <a:rPr lang="en-US" dirty="0"/>
              <a:t>, </a:t>
            </a:r>
            <a:r>
              <a:rPr lang="en-US" dirty="0" err="1"/>
              <a:t>cvs</a:t>
            </a:r>
            <a:r>
              <a:rPr lang="en-US" dirty="0"/>
              <a:t>, </a:t>
            </a:r>
            <a:r>
              <a:rPr lang="en-US" dirty="0" err="1"/>
              <a:t>svn</a:t>
            </a:r>
            <a:r>
              <a:rPr lang="en-US" dirty="0"/>
              <a:t>, and git)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3300" dirty="0">
                <a:solidFill>
                  <a:schemeClr val="accent3"/>
                </a:solidFill>
              </a:rPr>
              <a:t>Continuous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300" dirty="0">
                <a:solidFill>
                  <a:schemeClr val="accent3"/>
                </a:solidFill>
              </a:rPr>
              <a:t>Delivery</a:t>
            </a:r>
            <a:r>
              <a:rPr lang="en-US" dirty="0"/>
              <a:t> – software engineering process where teams focus on delivery of software features in short cycles 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Continuous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300" dirty="0">
                <a:solidFill>
                  <a:schemeClr val="accent3"/>
                </a:solidFill>
              </a:rPr>
              <a:t>Integration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process of merging developer changes constantly as they are completed 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Pull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3300" dirty="0">
                <a:solidFill>
                  <a:schemeClr val="accent3"/>
                </a:solidFill>
              </a:rPr>
              <a:t>Request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mechanisms that allow a developer to merge code changes, and have other team members review those changes to ensure quality</a:t>
            </a:r>
          </a:p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1D3EF-8374-4799-AF66-59B98FB6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31" y="2011680"/>
            <a:ext cx="9784080" cy="4776299"/>
          </a:xfrm>
        </p:spPr>
        <p:txBody>
          <a:bodyPr>
            <a:normAutofit lnSpcReduction="10000"/>
          </a:bodyPr>
          <a:lstStyle/>
          <a:p>
            <a:r>
              <a:rPr lang="en-US" sz="3300" dirty="0">
                <a:solidFill>
                  <a:schemeClr val="accent3"/>
                </a:solidFill>
              </a:rPr>
              <a:t>Software Engineering</a:t>
            </a:r>
            <a:r>
              <a:rPr lang="en-US" dirty="0"/>
              <a:t> </a:t>
            </a:r>
          </a:p>
          <a:p>
            <a:r>
              <a:rPr lang="en-US" sz="3600" dirty="0"/>
              <a:t>Defined by IEEE 610.12-1990 as:</a:t>
            </a:r>
          </a:p>
          <a:p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application of a systematic, disciplined, quantifiable approach to the development, operation, and maintenance of software; that is, the application of engineering to software.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 The study of approaches in 1. </a:t>
            </a:r>
            <a:br>
              <a:rPr lang="en-US" dirty="0"/>
            </a:b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A91D3EF-8374-4799-AF66-59B98FB6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1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Process: A Generic View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C64005-486F-4610-86FB-90F3E6A1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CA2D-7338-401B-AFF5-B4B5CCA90695}"/>
              </a:ext>
            </a:extLst>
          </p:cNvPr>
          <p:cNvSpPr/>
          <p:nvPr/>
        </p:nvSpPr>
        <p:spPr>
          <a:xfrm>
            <a:off x="3748426" y="4661753"/>
            <a:ext cx="4685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ubalinGraph-Demi"/>
              </a:rPr>
              <a:t>Defining a Framework Activity</a:t>
            </a:r>
            <a:endParaRPr 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5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Process: A Generic View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C64005-486F-4610-86FB-90F3E6A1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CA2D-7338-401B-AFF5-B4B5CCA90695}"/>
              </a:ext>
            </a:extLst>
          </p:cNvPr>
          <p:cNvSpPr/>
          <p:nvPr/>
        </p:nvSpPr>
        <p:spPr>
          <a:xfrm>
            <a:off x="3748426" y="4661753"/>
            <a:ext cx="4685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ubalinGraph-Demi"/>
              </a:rPr>
              <a:t>Defining a Framework Activity</a:t>
            </a:r>
            <a:endParaRPr 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8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4066ADC1-4CE1-437D-8D02-C2275C686B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202265" y="6422854"/>
            <a:ext cx="8771467" cy="435146"/>
          </a:xfrm>
        </p:spPr>
        <p:txBody>
          <a:bodyPr/>
          <a:lstStyle/>
          <a:p>
            <a:r>
              <a:rPr lang="en-US" altLang="en-US" dirty="0"/>
              <a:t>These courseware materials are to be used in conjunction with </a:t>
            </a:r>
            <a:r>
              <a:rPr lang="en-US" altLang="en-US" i="1" dirty="0"/>
              <a:t>Software Engineering: A Practitioner’s Approach,</a:t>
            </a:r>
            <a:r>
              <a:rPr lang="en-US" altLang="en-US" dirty="0"/>
              <a:t> 6/e and are provided with permission by R.S. Pressman &amp; Associates, Inc., copyright © 1996, 2001, 2005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A0E406D-7D80-4683-9871-1CF7F50FF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F2DA8E-5B1A-472D-98E6-2422259DEE5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7154" name="Rectangle 2">
            <a:extLst>
              <a:ext uri="{FF2B5EF4-FFF2-40B4-BE49-F238E27FC236}">
                <a16:creationId xmlns:a16="http://schemas.microsoft.com/office/drawing/2014/main" id="{ABDBD59A-E7F2-4B67-B2A2-59A17EE24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200" y="2271713"/>
            <a:ext cx="5561409" cy="289500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25"/>
          </a:p>
        </p:txBody>
      </p:sp>
      <p:sp>
        <p:nvSpPr>
          <p:cNvPr id="817155" name="Rectangle 3">
            <a:extLst>
              <a:ext uri="{FF2B5EF4-FFF2-40B4-BE49-F238E27FC236}">
                <a16:creationId xmlns:a16="http://schemas.microsoft.com/office/drawing/2014/main" id="{CC7D62A3-21F1-47C4-9508-6A7030ACD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99" y="2346722"/>
            <a:ext cx="5268516" cy="2346722"/>
          </a:xfrm>
          <a:prstGeom prst="rect">
            <a:avLst/>
          </a:prstGeom>
          <a:solidFill>
            <a:srgbClr val="AD278D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25"/>
          </a:p>
        </p:txBody>
      </p:sp>
      <p:sp>
        <p:nvSpPr>
          <p:cNvPr id="817156" name="Rectangle 4">
            <a:extLst>
              <a:ext uri="{FF2B5EF4-FFF2-40B4-BE49-F238E27FC236}">
                <a16:creationId xmlns:a16="http://schemas.microsoft.com/office/drawing/2014/main" id="{06C97CE5-EAE1-4CCB-877D-D44FED52DCA9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343871" y="275035"/>
            <a:ext cx="5830123" cy="58554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71438" tIns="28575" rIns="71438" bIns="28575" rtlCol="0" anchor="t">
            <a:spAutoFit/>
          </a:bodyPr>
          <a:lstStyle/>
          <a:p>
            <a:r>
              <a:rPr lang="en-US" altLang="en-US" dirty="0"/>
              <a:t>A Process Framework</a:t>
            </a:r>
          </a:p>
        </p:txBody>
      </p:sp>
      <p:sp>
        <p:nvSpPr>
          <p:cNvPr id="817157" name="Rectangle 5">
            <a:extLst>
              <a:ext uri="{FF2B5EF4-FFF2-40B4-BE49-F238E27FC236}">
                <a16:creationId xmlns:a16="http://schemas.microsoft.com/office/drawing/2014/main" id="{8B042D5F-9B24-4D45-80BB-972CD49E5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6" y="1785938"/>
            <a:ext cx="5055182" cy="341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1798" tIns="50006" rIns="101798" bIns="50006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Process framework</a:t>
            </a:r>
            <a:endParaRPr lang="en-US" altLang="en-US" sz="27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Palatino" charset="0"/>
            </a:endParaRPr>
          </a:p>
          <a:p>
            <a:pPr lvl="1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Framework activities</a:t>
            </a:r>
          </a:p>
          <a:p>
            <a:pPr lvl="2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work tasks</a:t>
            </a:r>
          </a:p>
          <a:p>
            <a:pPr lvl="2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work products</a:t>
            </a:r>
          </a:p>
          <a:p>
            <a:pPr lvl="2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milestones &amp; deliverables</a:t>
            </a:r>
          </a:p>
          <a:p>
            <a:pPr lvl="2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QA checkpoints</a:t>
            </a:r>
          </a:p>
          <a:p>
            <a:pPr lvl="1">
              <a:lnSpc>
                <a:spcPct val="115000"/>
              </a:lnSpc>
            </a:pPr>
            <a:r>
              <a:rPr lang="en-US" altLang="en-US" sz="2700" dirty="0">
                <a:effectLst>
                  <a:outerShdw blurRad="38100" dist="38100" dir="2700000" algn="tl">
                    <a:srgbClr val="000000"/>
                  </a:outerShdw>
                </a:effectLst>
                <a:latin typeface="Palatino" charset="0"/>
              </a:rPr>
              <a:t>Umbrella Activities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Process Flow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7381A-97EB-46D3-BB03-3EEA892E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58" y="4722708"/>
            <a:ext cx="11836742" cy="11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8533" y="2150621"/>
            <a:ext cx="4522555" cy="3429000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Iterative process flow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C64005-486F-4610-86FB-90F3E6A1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5A1FC-86BE-4301-8DA0-28A7F31B6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" y="3405221"/>
            <a:ext cx="11967110" cy="21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8533" y="2150621"/>
            <a:ext cx="5571067" cy="3429000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Evolutionary process flow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C64005-486F-4610-86FB-90F3E6A1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866D4-324D-410D-B10B-57503615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9" y="2993855"/>
            <a:ext cx="9629382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8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68533" y="2150621"/>
            <a:ext cx="5571067" cy="3429000"/>
          </a:xfrm>
        </p:spPr>
        <p:txBody>
          <a:bodyPr>
            <a:normAutofit/>
          </a:bodyPr>
          <a:lstStyle/>
          <a:p>
            <a:r>
              <a:rPr lang="en-US" altLang="en-US" sz="3600" b="1" dirty="0">
                <a:solidFill>
                  <a:schemeClr val="accent3"/>
                </a:solidFill>
              </a:rPr>
              <a:t>Parallel process flow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3A3D6-4955-4622-B6DB-93BD8B7A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2874962"/>
            <a:ext cx="8108460" cy="37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1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8FAB-43BF-4874-90F2-C20B865D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1570-6BF7-49B5-BC0B-EE5D8F93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SEPA– Chapters 2</a:t>
            </a:r>
          </a:p>
          <a:p>
            <a:endParaRPr lang="en-US" sz="2800" dirty="0"/>
          </a:p>
          <a:p>
            <a:r>
              <a:rPr lang="en-US" sz="2800" dirty="0"/>
              <a:t>Agile Methods</a:t>
            </a:r>
          </a:p>
          <a:p>
            <a:pPr lvl="1"/>
            <a:r>
              <a:rPr lang="en-US" sz="2800" dirty="0">
                <a:hlinkClick r:id="rId2"/>
              </a:rPr>
              <a:t>https://www.atlassian.com/agile/scrum</a:t>
            </a:r>
            <a:r>
              <a:rPr lang="en-US" sz="2800" dirty="0"/>
              <a:t> - </a:t>
            </a:r>
          </a:p>
          <a:p>
            <a:endParaRPr lang="en-US" sz="2800" dirty="0"/>
          </a:p>
          <a:p>
            <a:r>
              <a:rPr lang="en-US" sz="2800" dirty="0"/>
              <a:t>Project Management Tools</a:t>
            </a:r>
          </a:p>
          <a:p>
            <a:pPr lvl="1"/>
            <a:r>
              <a:rPr lang="en-US" sz="2800" dirty="0"/>
              <a:t>Trello</a:t>
            </a:r>
          </a:p>
          <a:p>
            <a:pPr lvl="1"/>
            <a:r>
              <a:rPr lang="en-US" sz="2800" dirty="0"/>
              <a:t>Microsoft TFS</a:t>
            </a:r>
          </a:p>
          <a:p>
            <a:pPr lvl="1"/>
            <a:r>
              <a:rPr lang="en-US" sz="2800" dirty="0"/>
              <a:t>Atlassian JIRA 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DDA1453-8A10-4AE4-BCD8-1A2D921AD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0BEFE-FC7C-4B10-BEA7-8B5F1EF9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3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Process: A Generic View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C64005-486F-4610-86FB-90F3E6A1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CA2D-7338-401B-AFF5-B4B5CCA90695}"/>
              </a:ext>
            </a:extLst>
          </p:cNvPr>
          <p:cNvSpPr/>
          <p:nvPr/>
        </p:nvSpPr>
        <p:spPr>
          <a:xfrm>
            <a:off x="3748426" y="4661753"/>
            <a:ext cx="33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ubalinGraph-Demi"/>
              </a:rPr>
              <a:t>Identifying a Task Set</a:t>
            </a:r>
            <a:endParaRPr 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70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DBC540-C7AA-4B43-B1C2-538552DDFDF8}"/>
              </a:ext>
            </a:extLst>
          </p:cNvPr>
          <p:cNvSpPr/>
          <p:nvPr/>
        </p:nvSpPr>
        <p:spPr>
          <a:xfrm>
            <a:off x="627185" y="2215585"/>
            <a:ext cx="905868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utura"/>
              </a:rPr>
              <a:t>For a small, relatively simple project, the task set for</a:t>
            </a:r>
          </a:p>
          <a:p>
            <a:r>
              <a:rPr lang="en-US" sz="2800" dirty="0">
                <a:latin typeface="Futura"/>
              </a:rPr>
              <a:t>requirements gathering might look like this:</a:t>
            </a:r>
          </a:p>
          <a:p>
            <a:endParaRPr lang="en-US" sz="2800" dirty="0">
              <a:latin typeface="Futur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Make a list of stakeholders for the project.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Invite all stakeholders to an informal meeting.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Ask each stakeholder to make a list of features and functions required.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Discuss requirements and build a final list.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Prioritize requirements.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Futura"/>
              </a:rPr>
              <a:t> Note areas of uncertainty.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ADC6B-30C2-4DA3-A100-AC9E05391B1C}"/>
              </a:ext>
            </a:extLst>
          </p:cNvPr>
          <p:cNvSpPr/>
          <p:nvPr/>
        </p:nvSpPr>
        <p:spPr>
          <a:xfrm>
            <a:off x="8018967" y="1038556"/>
            <a:ext cx="3333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LubalinGraph-Demi"/>
              </a:rPr>
              <a:t>Identifying a Task Set</a:t>
            </a:r>
            <a:endParaRPr lang="en-US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2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12E5-65E9-4C0D-899F-FB915B06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050"/>
            <a:ext cx="10515600" cy="1325563"/>
          </a:xfrm>
        </p:spPr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5A44B-7443-4EE6-96F8-12E40AB8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22" y="2398719"/>
            <a:ext cx="9784080" cy="4206240"/>
          </a:xfrm>
        </p:spPr>
        <p:txBody>
          <a:bodyPr/>
          <a:lstStyle/>
          <a:p>
            <a:r>
              <a:rPr lang="en-US" sz="2400" dirty="0"/>
              <a:t>Series of well defined phases</a:t>
            </a:r>
          </a:p>
          <a:p>
            <a:pPr lvl="1"/>
            <a:r>
              <a:rPr lang="en-US" sz="2400" dirty="0"/>
              <a:t>Requirements </a:t>
            </a:r>
          </a:p>
          <a:p>
            <a:pPr lvl="1"/>
            <a:r>
              <a:rPr lang="en-US" sz="2400" dirty="0"/>
              <a:t>Design</a:t>
            </a:r>
          </a:p>
          <a:p>
            <a:pPr lvl="1"/>
            <a:r>
              <a:rPr lang="en-US" sz="2400" dirty="0"/>
              <a:t>Implementation and Unit Testing</a:t>
            </a:r>
          </a:p>
          <a:p>
            <a:pPr lvl="1"/>
            <a:r>
              <a:rPr lang="en-US" sz="2400" dirty="0"/>
              <a:t>Integration Testing </a:t>
            </a:r>
          </a:p>
          <a:p>
            <a:pPr lvl="1"/>
            <a:r>
              <a:rPr lang="en-US" sz="2400" dirty="0"/>
              <a:t>Deploy </a:t>
            </a:r>
          </a:p>
          <a:p>
            <a:pPr lvl="1"/>
            <a:r>
              <a:rPr lang="en-US" sz="2400" dirty="0"/>
              <a:t>Operation and Maintenance </a:t>
            </a:r>
          </a:p>
          <a:p>
            <a:pPr lvl="1"/>
            <a:endParaRPr lang="en-US" sz="2800" dirty="0"/>
          </a:p>
          <a:p>
            <a:r>
              <a:rPr lang="en-US" sz="2800" b="1" dirty="0">
                <a:solidFill>
                  <a:schemeClr val="accent3"/>
                </a:solidFill>
              </a:rPr>
              <a:t>The next phase does not start until the current phase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05A52-E78A-43C6-A8D8-E9F93387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WSU-TC  CptS 121, Fall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33D55-3785-4D5A-B36F-057C551D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76F6E4-00FF-462A-BAD3-53A93CF2960D}"/>
              </a:ext>
            </a:extLst>
          </p:cNvPr>
          <p:cNvSpPr/>
          <p:nvPr/>
        </p:nvSpPr>
        <p:spPr>
          <a:xfrm>
            <a:off x="5169038" y="2280941"/>
            <a:ext cx="1669409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Requirements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48D1A-416B-4F52-ABD1-57A5A3B0BC4E}"/>
              </a:ext>
            </a:extLst>
          </p:cNvPr>
          <p:cNvSpPr/>
          <p:nvPr/>
        </p:nvSpPr>
        <p:spPr>
          <a:xfrm>
            <a:off x="6347690" y="2913333"/>
            <a:ext cx="1669409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A3DACB-0173-44A9-8346-0DA72261F39C}"/>
              </a:ext>
            </a:extLst>
          </p:cNvPr>
          <p:cNvSpPr/>
          <p:nvPr/>
        </p:nvSpPr>
        <p:spPr>
          <a:xfrm>
            <a:off x="7656367" y="3518000"/>
            <a:ext cx="1669409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Implementation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73B0A-5A3D-455A-9D27-E586C7218B02}"/>
              </a:ext>
            </a:extLst>
          </p:cNvPr>
          <p:cNvSpPr/>
          <p:nvPr/>
        </p:nvSpPr>
        <p:spPr>
          <a:xfrm>
            <a:off x="8867468" y="4152950"/>
            <a:ext cx="1669409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B5946B-64A0-4A37-A537-27ABCCF12BE1}"/>
              </a:ext>
            </a:extLst>
          </p:cNvPr>
          <p:cNvSpPr/>
          <p:nvPr/>
        </p:nvSpPr>
        <p:spPr>
          <a:xfrm>
            <a:off x="10084289" y="4801168"/>
            <a:ext cx="1669409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Maintenance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5B86672-8159-4F90-ADCB-2D201E0FA206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6838447" y="2507444"/>
            <a:ext cx="343948" cy="405889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EB900E9-1F00-49DF-8667-591B5780EC74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8017099" y="3139836"/>
            <a:ext cx="473973" cy="378164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774C9E3-7FEE-4B3E-9B93-A41C49E5EC4C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9325776" y="3744503"/>
            <a:ext cx="376397" cy="408447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930DE13-9C83-46C1-B478-75CE959A733D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10536877" y="4379453"/>
            <a:ext cx="382117" cy="421715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8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F5E8-E0F1-493E-9FE1-1980E7F1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902E-9350-45BB-84A6-F2EE7E4BA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First published in large military systems engineering (Royce, 1970)</a:t>
            </a:r>
          </a:p>
          <a:p>
            <a:r>
              <a:rPr lang="en-US" sz="4800" dirty="0"/>
              <a:t>Known as a </a:t>
            </a:r>
            <a:r>
              <a:rPr lang="en-US" sz="4800" dirty="0">
                <a:solidFill>
                  <a:srgbClr val="FF0000"/>
                </a:solidFill>
              </a:rPr>
              <a:t>plan-driven</a:t>
            </a:r>
            <a:r>
              <a:rPr lang="en-US" sz="4800" dirty="0"/>
              <a:t> model – you plan all activities before you start software development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F3F4427-49FD-46F5-B590-2296CF9F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FC036-F4A2-4111-85C6-52E5E747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9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CC2B-D42D-416F-9111-99F9496F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C08C0-B65B-4268-825D-7BBE8281F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Good For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0CF501-903B-4E8C-8370-C23C55208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Embedded Systems – </a:t>
            </a:r>
          </a:p>
          <a:p>
            <a:pPr lvl="1"/>
            <a:r>
              <a:rPr lang="en-US" dirty="0"/>
              <a:t>(according to Sommerville – I disagree on this one)</a:t>
            </a:r>
          </a:p>
          <a:p>
            <a:r>
              <a:rPr lang="en-US" dirty="0"/>
              <a:t>Critical Systems</a:t>
            </a:r>
          </a:p>
          <a:p>
            <a:pPr lvl="1"/>
            <a:r>
              <a:rPr lang="en-US" dirty="0"/>
              <a:t>Safety and security </a:t>
            </a:r>
          </a:p>
          <a:p>
            <a:r>
              <a:rPr lang="en-US" dirty="0"/>
              <a:t>Large Systems </a:t>
            </a:r>
          </a:p>
          <a:p>
            <a:pPr lvl="1"/>
            <a:r>
              <a:rPr lang="en-US" dirty="0"/>
              <a:t>Built by several partnering companies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CD230-E070-4E9B-A8C6-9C2FBB357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Bad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424E1E-2FD4-4CE7-A700-BB93417AE4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Projects where software requirements change quickly (most software applications)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68988B1C-6316-45E5-9BCB-D69FC70E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411C6-99EC-46D5-802C-703DE848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3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F81B0A-BF5F-40CF-AEB5-D1D590A8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this in the </a:t>
            </a:r>
            <a:r>
              <a:rPr lang="en-US" dirty="0">
                <a:solidFill>
                  <a:srgbClr val="FF0000"/>
                </a:solidFill>
              </a:rPr>
              <a:t>real world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6702A-3B24-4F33-A9FE-4DA9FDC9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teams typically do not use the waterfall method.  </a:t>
            </a:r>
          </a:p>
          <a:p>
            <a:r>
              <a:rPr lang="en-US" dirty="0"/>
              <a:t>One of the main reasons is that customers change their mind…A LOT</a:t>
            </a:r>
          </a:p>
          <a:p>
            <a:endParaRPr lang="en-US" dirty="0"/>
          </a:p>
          <a:p>
            <a:r>
              <a:rPr lang="en-US" dirty="0"/>
              <a:t>BE ready for someone to ask you to build something, you’ll get half way through, and </a:t>
            </a:r>
            <a:r>
              <a:rPr lang="en-US" dirty="0">
                <a:solidFill>
                  <a:srgbClr val="FF0000"/>
                </a:solidFill>
              </a:rPr>
              <a:t>they will change their mind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11330F5C-C415-4FEB-9CA3-F081D06C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C0D7BB-B563-4E04-B70C-4CA5025E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9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F81B0A-BF5F-40CF-AEB5-D1D590A8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Real world</a:t>
            </a:r>
            <a:r>
              <a:rPr lang="en-US" dirty="0"/>
              <a:t>?   Why do they change their mind?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F6702A-3B24-4F33-A9FE-4DA9FDC9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It’s not their fault</a:t>
            </a:r>
            <a:r>
              <a:rPr lang="en-US" dirty="0"/>
              <a:t>.  Software is inherently </a:t>
            </a:r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 People often do not understand what we are capable of.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/>
              <a:t>Sometimes customers have to </a:t>
            </a:r>
            <a:r>
              <a:rPr lang="en-US" dirty="0"/>
              <a:t>make </a:t>
            </a:r>
            <a:r>
              <a:rPr lang="en-US" dirty="0">
                <a:solidFill>
                  <a:srgbClr val="FF0000"/>
                </a:solidFill>
              </a:rPr>
              <a:t>assumptions</a:t>
            </a:r>
            <a:r>
              <a:rPr lang="en-US" dirty="0"/>
              <a:t> early, and they don’t fit.  So customers have to change the requirements.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Don’t take offense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33DFB79-03C5-4A49-B8B9-A710A745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EC0D7BB-B563-4E04-B70C-4CA5025E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756C-4E2F-41C6-9F6E-1D33664E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AB46D-675D-45FD-B6E5-D2C042BD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589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the team to have flexibility in the process </a:t>
            </a:r>
          </a:p>
          <a:p>
            <a:endParaRPr lang="en-US" dirty="0"/>
          </a:p>
          <a:p>
            <a:r>
              <a:rPr lang="en-US" dirty="0"/>
              <a:t>Allows different phase activities (e.g. requirements elicitation and implementation) to be concurrent</a:t>
            </a:r>
          </a:p>
          <a:p>
            <a:endParaRPr lang="en-US" b="1" dirty="0"/>
          </a:p>
          <a:p>
            <a:r>
              <a:rPr lang="en-US" b="1" dirty="0"/>
              <a:t>Agile methods </a:t>
            </a:r>
          </a:p>
          <a:p>
            <a:pPr lvl="1"/>
            <a:r>
              <a:rPr lang="en-US" b="1" dirty="0"/>
              <a:t>Scrum</a:t>
            </a:r>
          </a:p>
          <a:p>
            <a:pPr lvl="1"/>
            <a:r>
              <a:rPr lang="en-US" b="1" dirty="0"/>
              <a:t>Kanban</a:t>
            </a:r>
          </a:p>
          <a:p>
            <a:endParaRPr lang="en-US" b="1" dirty="0"/>
          </a:p>
          <a:p>
            <a:r>
              <a:rPr lang="en-US" b="1" dirty="0"/>
              <a:t>Agile is the concept that </a:t>
            </a:r>
            <a:r>
              <a:rPr lang="en-US" b="1" dirty="0">
                <a:solidFill>
                  <a:srgbClr val="FF0000"/>
                </a:solidFill>
              </a:rPr>
              <a:t>effort</a:t>
            </a:r>
            <a:r>
              <a:rPr lang="en-US" b="1" dirty="0"/>
              <a:t> is focused on the </a:t>
            </a:r>
            <a:r>
              <a:rPr lang="en-US" b="1" dirty="0">
                <a:solidFill>
                  <a:srgbClr val="FF0000"/>
                </a:solidFill>
              </a:rPr>
              <a:t>deliverable</a:t>
            </a:r>
            <a:r>
              <a:rPr lang="en-US" b="1" dirty="0"/>
              <a:t> rather </a:t>
            </a:r>
            <a:r>
              <a:rPr lang="en-US" b="1" dirty="0">
                <a:solidFill>
                  <a:srgbClr val="FF0000"/>
                </a:solidFill>
              </a:rPr>
              <a:t>than documentation</a:t>
            </a:r>
          </a:p>
          <a:p>
            <a:pPr marL="457200" lvl="1" indent="0" algn="ctr">
              <a:buNone/>
            </a:pPr>
            <a:r>
              <a:rPr lang="en-US" b="1" dirty="0">
                <a:solidFill>
                  <a:srgbClr val="FF0000"/>
                </a:solidFill>
                <a:hlinkClick r:id="rId2"/>
              </a:rPr>
              <a:t>https://agilemanifesto.org/</a:t>
            </a:r>
            <a:r>
              <a:rPr lang="en-US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A8271B6-5359-4B78-822D-ADDEC224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2FD3D-6FE3-4EA7-98FE-C015F470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3755EB-67CC-4A9C-A298-7FD358B1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– What is it?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5E07B8-4CC1-41A3-89B1-108F77CE2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Customer satisfaction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Early and continuous delivery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Embrace change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Frequent delivery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Collaboration of businesses and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Motivated individuals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Face-to-face conversation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Functional products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Technical excellence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Simplicity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Self-organized teams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ilka"/>
              </a:rPr>
              <a:t>Regulation, reflection and adjustment</a:t>
            </a:r>
          </a:p>
          <a:p>
            <a:endParaRPr lang="en-US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D3EE62E-1DA8-4FA6-96A9-F83C0216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43A96A-FBF7-4EE0-937B-3F2D0CD30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174BA-BB71-42AE-A772-032459A066D5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45813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7C4DC6E-6D17-4373-9CC4-8172C3E0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Manifesto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38BAE0-0337-4268-9568-895A07480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We are uncovering better ways of developing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software by doing it and helping others do it.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Through this work we have come to value: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457200" lvl="1" indent="0" algn="ctr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Individuals and interactions over processes and tools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Working software over comprehensive documentation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Customer collaboration over contract negotiation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Responding to change over following a plan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marL="457200" lvl="1" indent="0" algn="ctr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That is, while there is value in the items on</a:t>
            </a:r>
            <a:br>
              <a:rPr lang="en-US" b="0" i="0" dirty="0">
                <a:effectLst/>
                <a:latin typeface="Times New Roman" panose="02020603050405020304" pitchFamily="18" charset="0"/>
              </a:rPr>
            </a:br>
            <a:r>
              <a:rPr lang="en-US" b="0" i="0" dirty="0">
                <a:effectLst/>
                <a:latin typeface="Times New Roman" panose="02020603050405020304" pitchFamily="18" charset="0"/>
              </a:rPr>
              <a:t>the right, we value the items on the left more.</a:t>
            </a:r>
          </a:p>
          <a:p>
            <a:endParaRPr lang="en-US" dirty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EE700FA2-668C-4D22-A61D-5E84EC21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D0660-0338-4800-9895-D980B60486D5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2291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4D1F-37C2-4E99-8F63-63454F0C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5416-7FFD-480F-B8E5-2674319C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Terminology</a:t>
            </a:r>
          </a:p>
          <a:p>
            <a:r>
              <a:rPr lang="en-US" sz="2800" dirty="0"/>
              <a:t>Software Processes</a:t>
            </a:r>
          </a:p>
          <a:p>
            <a:pPr lvl="1"/>
            <a:r>
              <a:rPr lang="en-US" sz="2800" dirty="0"/>
              <a:t>Waterfall Method </a:t>
            </a:r>
          </a:p>
          <a:p>
            <a:pPr lvl="1"/>
            <a:r>
              <a:rPr lang="en-US" sz="2800" dirty="0"/>
              <a:t>Incremental Methods (Agile)</a:t>
            </a:r>
          </a:p>
          <a:p>
            <a:pPr lvl="1"/>
            <a:r>
              <a:rPr lang="en-US" sz="2800" dirty="0"/>
              <a:t>Scrum</a:t>
            </a:r>
          </a:p>
          <a:p>
            <a:pPr lvl="1"/>
            <a:r>
              <a:rPr lang="en-US" sz="2800" dirty="0"/>
              <a:t>Kanban</a:t>
            </a:r>
          </a:p>
          <a:p>
            <a:r>
              <a:rPr lang="en-US" sz="2800" dirty="0"/>
              <a:t>Differences between Waterfall and Incremental</a:t>
            </a:r>
          </a:p>
          <a:p>
            <a:r>
              <a:rPr lang="en-US" sz="2800" dirty="0"/>
              <a:t>Activities</a:t>
            </a:r>
          </a:p>
          <a:p>
            <a:r>
              <a:rPr lang="en-US" sz="2800" dirty="0"/>
              <a:t>Process Changes</a:t>
            </a:r>
          </a:p>
          <a:p>
            <a:endParaRPr lang="en-US" sz="2800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5EE9F57-0C3D-4052-817D-57DFEC1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F7060-AF91-4E56-A01B-FD5421FD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38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AD0D-B727-4C33-8209-2E735E59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63" y="-95614"/>
            <a:ext cx="596053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Scrum – The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A4FA-586B-4020-BB05-790E6BF7A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 dirty="0"/>
              <a:t>An agile process model </a:t>
            </a:r>
          </a:p>
          <a:p>
            <a:r>
              <a:rPr lang="en-US" sz="1900" dirty="0"/>
              <a:t>Scrum – comes from the sport - Rugby</a:t>
            </a:r>
          </a:p>
          <a:p>
            <a:r>
              <a:rPr lang="en-US" sz="1900" dirty="0"/>
              <a:t>Incremental development</a:t>
            </a:r>
          </a:p>
          <a:p>
            <a:r>
              <a:rPr lang="en-US" sz="1900" dirty="0"/>
              <a:t>Timeboxing</a:t>
            </a:r>
          </a:p>
          <a:p>
            <a:pPr lvl="1"/>
            <a:r>
              <a:rPr lang="en-US" sz="1900" dirty="0"/>
              <a:t>Break up your efforts into 2-3 week developments called sprints</a:t>
            </a:r>
          </a:p>
          <a:p>
            <a:pPr lvl="1"/>
            <a:r>
              <a:rPr lang="en-US" sz="1900" dirty="0"/>
              <a:t>Fit as many activities as you can into this time window</a:t>
            </a:r>
          </a:p>
          <a:p>
            <a:pPr lvl="1"/>
            <a:endParaRPr lang="en-US" sz="1900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ED8F1FE4-605C-4399-8E52-50C850FC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6AC36-94C1-4D76-9C0D-A3CFD7CF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A4BCBF-8685-49A3-8CE4-C5AFD5B459C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Scrum (rugby) - Wikipedia">
            <a:extLst>
              <a:ext uri="{FF2B5EF4-FFF2-40B4-BE49-F238E27FC236}">
                <a16:creationId xmlns:a16="http://schemas.microsoft.com/office/drawing/2014/main" id="{04C6E516-C3B8-423D-AF21-905AAD0C2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9" r="22483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011B6-5D64-49E7-99C7-C567585009C2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8006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CA8-CA2F-414B-8E58-F28CDB17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– The Who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EC50-208C-4E31-B9FC-C061C192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Product Owner </a:t>
            </a:r>
            <a:r>
              <a:rPr lang="en-US" dirty="0"/>
              <a:t>– stakeholder – holds the vision for the product – often works with the client </a:t>
            </a:r>
          </a:p>
          <a:p>
            <a:r>
              <a:rPr lang="en-US" dirty="0">
                <a:solidFill>
                  <a:srgbClr val="FF0000"/>
                </a:solidFill>
              </a:rPr>
              <a:t>Scrum Master </a:t>
            </a:r>
            <a:r>
              <a:rPr lang="en-US" dirty="0"/>
              <a:t>– person who keeps the team on pace, works with product owner to develop scope, and ensure tasks are being completed</a:t>
            </a:r>
          </a:p>
          <a:p>
            <a:r>
              <a:rPr lang="en-US" dirty="0">
                <a:solidFill>
                  <a:srgbClr val="FF0000"/>
                </a:solidFill>
              </a:rPr>
              <a:t>Development Team </a:t>
            </a:r>
            <a:r>
              <a:rPr lang="en-US" dirty="0"/>
              <a:t>– implements code, works with scrum master to identify risks, bottlenecks, etc.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BD3563C-EB0B-4F74-B50F-45A895986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7AA0-2904-4E1E-9D1B-B3922890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66EB-6795-4D41-9BF8-B44AD0D39339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918676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CA8-CA2F-414B-8E58-F28CDB17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Scrum – Sprint Board / Backlogs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EC50-208C-4E31-B9FC-C061C192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Sprint board </a:t>
            </a:r>
            <a:r>
              <a:rPr lang="en-US" sz="2000" dirty="0"/>
              <a:t>– an electronic board that displays tickets in swim lanes where each column is the state of a particular ticket 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Backlog</a:t>
            </a:r>
            <a:r>
              <a:rPr lang="en-US" sz="2000" dirty="0"/>
              <a:t> – a collection of tickets presented on a board often which are organized based on priority.  The topmost items are often the items that are highest priority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614CD555-CD9D-4564-8BBA-067D39EA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7AA0-2904-4E1E-9D1B-B3922890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A4BCBF-8685-49A3-8CE4-C5AFD5B459CA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4098" name="Picture 2" descr="Use active sprints | Jira Software Cloud | Atlassian Support">
            <a:extLst>
              <a:ext uri="{FF2B5EF4-FFF2-40B4-BE49-F238E27FC236}">
                <a16:creationId xmlns:a16="http://schemas.microsoft.com/office/drawing/2014/main" id="{DA931628-2996-4CE3-BD1A-BE8749E3A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r="2010" b="-2"/>
          <a:stretch/>
        </p:blipFill>
        <p:spPr bwMode="auto">
          <a:xfrm>
            <a:off x="5829175" y="1825625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06D399-271E-4D80-BC7F-3F29E8E2B4F3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619593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725-40A3-44EA-AD82-41C0733A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Admin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EDE6D6-80BA-43C2-8117-0FFCF712C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83989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185F1-5519-479B-82F3-AB76CC73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WSU-TC  CptS 121, Fall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24E2-E841-4E3D-A8C6-2831C747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A4BCBF-8685-49A3-8CE4-C5AFD5B459CA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7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CA8-CA2F-414B-8E58-F28CDB17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Scrum – The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EC50-208C-4E31-B9FC-C061C192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Planning 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Backlog grooming</a:t>
            </a:r>
          </a:p>
          <a:p>
            <a:pPr lvl="1"/>
            <a:r>
              <a:rPr lang="en-US" sz="1800" dirty="0"/>
              <a:t>Integration of new or planned tasks </a:t>
            </a:r>
          </a:p>
          <a:p>
            <a:r>
              <a:rPr lang="en-US" sz="2200" dirty="0"/>
              <a:t>Daily Scrum</a:t>
            </a:r>
          </a:p>
          <a:p>
            <a:pPr lvl="1"/>
            <a:r>
              <a:rPr lang="en-US" sz="1800" dirty="0"/>
              <a:t>Updates / meetings that are performed - </a:t>
            </a:r>
            <a:r>
              <a:rPr lang="en-US" sz="1800" b="1" dirty="0">
                <a:solidFill>
                  <a:srgbClr val="FF0000"/>
                </a:solidFill>
              </a:rPr>
              <a:t>standups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2200" dirty="0"/>
              <a:t>Review</a:t>
            </a:r>
          </a:p>
          <a:p>
            <a:pPr lvl="1"/>
            <a:r>
              <a:rPr lang="en-US" sz="1800" dirty="0"/>
              <a:t>Demos, discussion about how things were integrated </a:t>
            </a:r>
          </a:p>
          <a:p>
            <a:r>
              <a:rPr lang="en-US" sz="2200" dirty="0"/>
              <a:t>Retrospective 	</a:t>
            </a:r>
          </a:p>
          <a:p>
            <a:pPr lvl="1"/>
            <a:r>
              <a:rPr lang="en-US" sz="1800" dirty="0"/>
              <a:t>Discussions about how to fix the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18F2F-3A94-4752-9643-C43FE112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WSU-TC  CptS 121, Fall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7AA0-2904-4E1E-9D1B-B3922890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A4BCBF-8685-49A3-8CE4-C5AFD5B459C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B4015-CFFE-4E6C-ABAD-EA1ECA0BA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" r="852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6B2F8-B8C7-49F5-8221-3EFECCD6D283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7B516820-0457-4AF6-9291-D000BCE31E21}"/>
              </a:ext>
            </a:extLst>
          </p:cNvPr>
          <p:cNvSpPr txBox="1">
            <a:spLocks/>
          </p:cNvSpPr>
          <p:nvPr/>
        </p:nvSpPr>
        <p:spPr>
          <a:xfrm>
            <a:off x="2362133" y="641913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58088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DCA8-CA2F-414B-8E58-F28CDB17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Scrum – Time and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9EC50-208C-4E31-B9FC-C061C192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One key thing about Scrum – once a sprint starts, the team must carry out that sprint  - there is no room for adjusting the sprint </a:t>
            </a:r>
          </a:p>
          <a:p>
            <a:endParaRPr lang="en-US" sz="2000" dirty="0"/>
          </a:p>
          <a:p>
            <a:r>
              <a:rPr lang="en-US" sz="2000" dirty="0"/>
              <a:t>Time is measured in “</a:t>
            </a:r>
            <a:r>
              <a:rPr lang="en-US" sz="2000" dirty="0">
                <a:solidFill>
                  <a:srgbClr val="FF0000"/>
                </a:solidFill>
              </a:rPr>
              <a:t>story points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1, 2, 4, 8, 16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Velocity</a:t>
            </a:r>
            <a:r>
              <a:rPr lang="en-US" sz="2000" dirty="0"/>
              <a:t> – metric for measuring how fast things are moving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E71FBACC-82DB-4EDD-B46F-F692C5AA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37AA0-2904-4E1E-9D1B-B3922890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9A4BCBF-8685-49A3-8CE4-C5AFD5B459C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5122" name="Picture 2" descr="Burn Down Chart - Effective Project Management Consultancy">
            <a:extLst>
              <a:ext uri="{FF2B5EF4-FFF2-40B4-BE49-F238E27FC236}">
                <a16:creationId xmlns:a16="http://schemas.microsoft.com/office/drawing/2014/main" id="{D04A5756-42F4-46D6-A06B-E63278192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r="3468" b="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6E66EB-6795-4D41-9BF8-B44AD0D39339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E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FC3E-B13F-480F-B878-A69C4BAE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– The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540-6D54-4F9C-89F6-57E6097E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agile / incremental approach</a:t>
            </a:r>
          </a:p>
          <a:p>
            <a:r>
              <a:rPr lang="en-US" dirty="0"/>
              <a:t>No-timeboxing – focused on </a:t>
            </a:r>
            <a:r>
              <a:rPr lang="en-US" dirty="0">
                <a:solidFill>
                  <a:srgbClr val="FF0000"/>
                </a:solidFill>
              </a:rPr>
              <a:t>continuous delivery</a:t>
            </a:r>
          </a:p>
          <a:p>
            <a:r>
              <a:rPr lang="en-US" dirty="0"/>
              <a:t>Toyota – 1940’s – </a:t>
            </a:r>
            <a:r>
              <a:rPr lang="en-US" b="1" i="1" dirty="0"/>
              <a:t>just in time </a:t>
            </a:r>
            <a:r>
              <a:rPr lang="en-US" dirty="0"/>
              <a:t>manufacturing</a:t>
            </a:r>
          </a:p>
          <a:p>
            <a:pPr lvl="1"/>
            <a:r>
              <a:rPr lang="en-US" dirty="0"/>
              <a:t>Lean manufacturing </a:t>
            </a:r>
          </a:p>
          <a:p>
            <a:pPr lvl="1"/>
            <a:endParaRPr lang="en-US" dirty="0"/>
          </a:p>
          <a:p>
            <a:r>
              <a:rPr lang="en-US" dirty="0"/>
              <a:t>More amenable towards web-development where deployment of software is much easier, e.g. when compared to desktop apps</a:t>
            </a:r>
          </a:p>
          <a:p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7B174BB-4926-44B6-924F-70F68792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9D73-215E-43E6-A393-5FF0D7B5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B91E1-4E14-40B0-93DA-B9F4FE15E312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81066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FC3E-B13F-480F-B878-A69C4BAE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– Who / How /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540-6D54-4F9C-89F6-57E6097E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Requested</a:t>
            </a:r>
          </a:p>
          <a:p>
            <a:pPr lvl="1"/>
            <a:r>
              <a:rPr lang="en-US" dirty="0"/>
              <a:t>In-Progress</a:t>
            </a:r>
          </a:p>
          <a:p>
            <a:pPr lvl="1"/>
            <a:r>
              <a:rPr lang="en-US" dirty="0"/>
              <a:t>Done</a:t>
            </a:r>
          </a:p>
          <a:p>
            <a:pPr lvl="1"/>
            <a:endParaRPr lang="en-US" dirty="0"/>
          </a:p>
          <a:p>
            <a:r>
              <a:rPr lang="en-US" dirty="0"/>
              <a:t>Kanban does not have required roles </a:t>
            </a:r>
          </a:p>
          <a:p>
            <a:endParaRPr lang="en-US" dirty="0"/>
          </a:p>
          <a:p>
            <a:r>
              <a:rPr lang="en-US" dirty="0"/>
              <a:t>Kanban measures progress using three metrics vs. velocity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8DFE762-533A-43C7-9C2E-4FFB7E12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9D73-215E-43E6-A393-5FF0D7B5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B91E1-4E14-40B0-93DA-B9F4FE15E312}"/>
              </a:ext>
            </a:extLst>
          </p:cNvPr>
          <p:cNvSpPr txBox="1"/>
          <p:nvPr/>
        </p:nvSpPr>
        <p:spPr>
          <a:xfrm>
            <a:off x="11645900" y="6270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70975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584E-7BC1-4E71-BB39-A042C4BD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– Time Metrics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7ACC90-A04B-4845-8EF9-780A076D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6373325"/>
              </p:ext>
            </p:extLst>
          </p:nvPr>
        </p:nvGraphicFramePr>
        <p:xfrm>
          <a:off x="1203325" y="2011363"/>
          <a:ext cx="9783763" cy="2291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77892">
                  <a:extLst>
                    <a:ext uri="{9D8B030D-6E8A-4147-A177-3AD203B41FA5}">
                      <a16:colId xmlns:a16="http://schemas.microsoft.com/office/drawing/2014/main" val="3973241293"/>
                    </a:ext>
                  </a:extLst>
                </a:gridCol>
                <a:gridCol w="4171097">
                  <a:extLst>
                    <a:ext uri="{9D8B030D-6E8A-4147-A177-3AD203B41FA5}">
                      <a16:colId xmlns:a16="http://schemas.microsoft.com/office/drawing/2014/main" val="992455950"/>
                    </a:ext>
                  </a:extLst>
                </a:gridCol>
                <a:gridCol w="3934774">
                  <a:extLst>
                    <a:ext uri="{9D8B030D-6E8A-4147-A177-3AD203B41FA5}">
                      <a16:colId xmlns:a16="http://schemas.microsoft.com/office/drawing/2014/main" val="2227266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 marL="85076" marR="85076"/>
                </a:tc>
                <a:extLst>
                  <a:ext uri="{0D108BD9-81ED-4DB2-BD59-A6C34878D82A}">
                    <a16:rowId xmlns:a16="http://schemas.microsoft.com/office/drawing/2014/main" val="77216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Lead Time 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between customer request to delivery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Is the customer waiting a long time?</a:t>
                      </a:r>
                    </a:p>
                  </a:txBody>
                  <a:tcPr marL="85076" marR="85076"/>
                </a:tc>
                <a:extLst>
                  <a:ext uri="{0D108BD9-81ED-4DB2-BD59-A6C34878D82A}">
                    <a16:rowId xmlns:a16="http://schemas.microsoft.com/office/drawing/2014/main" val="1853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Cycle Time</a:t>
                      </a:r>
                      <a:endParaRPr lang="en-US" dirty="0"/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time it takes to go from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work started to work delivered</a:t>
                      </a:r>
                      <a:endParaRPr lang="en-US" dirty="0"/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 long is taking us to get this out?</a:t>
                      </a:r>
                    </a:p>
                  </a:txBody>
                  <a:tcPr marL="85076" marR="85076"/>
                </a:tc>
                <a:extLst>
                  <a:ext uri="{0D108BD9-81ED-4DB2-BD59-A6C34878D82A}">
                    <a16:rowId xmlns:a16="http://schemas.microsoft.com/office/drawing/2014/main" val="60095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WIP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task items that a team is currently working on </a:t>
                      </a:r>
                    </a:p>
                  </a:txBody>
                  <a:tcPr marL="85076" marR="8507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Are we overworking our team?</a:t>
                      </a:r>
                    </a:p>
                  </a:txBody>
                  <a:tcPr marL="85076" marR="85076"/>
                </a:tc>
                <a:extLst>
                  <a:ext uri="{0D108BD9-81ED-4DB2-BD59-A6C34878D82A}">
                    <a16:rowId xmlns:a16="http://schemas.microsoft.com/office/drawing/2014/main" val="884479144"/>
                  </a:ext>
                </a:extLst>
              </a:tr>
            </a:tbl>
          </a:graphicData>
        </a:graphic>
      </p:graphicFrame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5F45FA5-A548-4EC6-B8C4-B2474383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8A0CC-CD10-4AAF-9C66-FC5177A7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B22E07A4-6B13-4537-B483-CA7CFE3158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87720"/>
              </p:ext>
            </p:extLst>
          </p:nvPr>
        </p:nvGraphicFramePr>
        <p:xfrm>
          <a:off x="837159" y="4351728"/>
          <a:ext cx="10515600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3973241293"/>
                    </a:ext>
                  </a:extLst>
                </a:gridCol>
                <a:gridCol w="4483100">
                  <a:extLst>
                    <a:ext uri="{9D8B030D-6E8A-4147-A177-3AD203B41FA5}">
                      <a16:colId xmlns:a16="http://schemas.microsoft.com/office/drawing/2014/main" val="992455950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227266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6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 (Scrum)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number of story points being accomplished per unit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How fast are we moving?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8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9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CC2B-D42D-416F-9111-99F9496F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9C08C0-B65B-4268-825D-7BBE8281F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Good For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0CF501-903B-4E8C-8370-C23C55208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 with changing requirements </a:t>
            </a:r>
          </a:p>
          <a:p>
            <a:r>
              <a:rPr lang="en-US" dirty="0"/>
              <a:t>Projects where the client is unsure what they need</a:t>
            </a:r>
          </a:p>
          <a:p>
            <a:r>
              <a:rPr lang="en-US" dirty="0"/>
              <a:t>Customer needs a small aspect of the software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CD230-E070-4E9B-A8C6-9C2FBB357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Bad For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424E1E-2FD4-4CE7-A700-BB93417AE4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Unmotivated teams</a:t>
            </a:r>
          </a:p>
          <a:p>
            <a:r>
              <a:rPr lang="en-US" dirty="0"/>
              <a:t>Large organizations that may have their own policies that conflict with the more </a:t>
            </a:r>
            <a:r>
              <a:rPr lang="en-US" i="1" dirty="0"/>
              <a:t>“informal” </a:t>
            </a:r>
            <a:r>
              <a:rPr lang="en-US" dirty="0"/>
              <a:t>agile methods</a:t>
            </a:r>
          </a:p>
          <a:p>
            <a:r>
              <a:rPr lang="en-US" dirty="0"/>
              <a:t>“Process” not visible to managers because activities can be concurrent</a:t>
            </a:r>
          </a:p>
          <a:p>
            <a:r>
              <a:rPr lang="en-US" dirty="0"/>
              <a:t>System structure can degrade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D0542D9D-B1FA-463A-A627-03B8465D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411C6-99EC-46D5-802C-703DE848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4D1F-37C2-4E99-8F63-63454F0C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5416-7FFD-480F-B8E5-2674319C7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901" y="2589650"/>
            <a:ext cx="5862115" cy="3353950"/>
          </a:xfrm>
        </p:spPr>
        <p:txBody>
          <a:bodyPr>
            <a:normAutofit lnSpcReduction="10000"/>
          </a:bodyPr>
          <a:lstStyle/>
          <a:p>
            <a:pPr lvl="0"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7200" dirty="0"/>
              <a:t>Terminology </a:t>
            </a:r>
          </a:p>
          <a:p>
            <a:pPr lvl="0">
              <a:buClr>
                <a:schemeClr val="accent3"/>
              </a:buClr>
              <a:buFont typeface="Wingdings" panose="05000000000000000000" pitchFamily="2" charset="2"/>
              <a:buChar char="ü"/>
            </a:pPr>
            <a:endParaRPr lang="en-US" sz="7200" dirty="0"/>
          </a:p>
          <a:p>
            <a:pPr lvl="0"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en-US" sz="7200" dirty="0"/>
              <a:t>Processes </a:t>
            </a:r>
          </a:p>
          <a:p>
            <a:endParaRPr lang="en-US" sz="2800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5EE9F57-0C3D-4052-817D-57DFEC16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F7060-AF91-4E56-A01B-FD5421FD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91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68B3-FF89-4FA6-8030-3A7069DB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1C161-85A3-42DB-9DFF-62C67C96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0D5F7-1ECA-469B-9114-0A9997799D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Favors documentation and complete analyses of requirements and design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 delivered at the end of the whole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64974-89A6-424F-AB78-EBF23DBA1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Incremental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CF9A11-CEE9-4A0A-B3C8-BD3D3CA1743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Reduction of costs for changing requirements because documentation and analyses are typically </a:t>
            </a:r>
            <a:r>
              <a:rPr lang="en-US" dirty="0">
                <a:solidFill>
                  <a:srgbClr val="FF0000"/>
                </a:solidFill>
              </a:rPr>
              <a:t>fluid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Product can be delivered in stages</a:t>
            </a:r>
          </a:p>
          <a:p>
            <a:pPr lvl="1"/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F685504-7815-4BEE-89E1-49116A50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6A73A-1252-4588-9184-2AB8628C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46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094F49-723D-429F-9D32-B886581A446F}"/>
              </a:ext>
            </a:extLst>
          </p:cNvPr>
          <p:cNvSpPr/>
          <p:nvPr/>
        </p:nvSpPr>
        <p:spPr>
          <a:xfrm>
            <a:off x="811865" y="1610319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Requirements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EA0D7-11EC-4100-82C6-63F8EC571796}"/>
              </a:ext>
            </a:extLst>
          </p:cNvPr>
          <p:cNvSpPr/>
          <p:nvPr/>
        </p:nvSpPr>
        <p:spPr>
          <a:xfrm>
            <a:off x="1613013" y="2133655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09BB1-C07C-48A9-89AB-CF9180B105A5}"/>
              </a:ext>
            </a:extLst>
          </p:cNvPr>
          <p:cNvSpPr/>
          <p:nvPr/>
        </p:nvSpPr>
        <p:spPr>
          <a:xfrm>
            <a:off x="2418350" y="2683296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Implementation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3F291E-B465-48D2-9AE0-AA36008B28C0}"/>
              </a:ext>
            </a:extLst>
          </p:cNvPr>
          <p:cNvSpPr/>
          <p:nvPr/>
        </p:nvSpPr>
        <p:spPr>
          <a:xfrm>
            <a:off x="3201612" y="3232937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C9C263-BD11-44E3-BBE3-ED208E1B5DC1}"/>
              </a:ext>
            </a:extLst>
          </p:cNvPr>
          <p:cNvSpPr/>
          <p:nvPr/>
        </p:nvSpPr>
        <p:spPr>
          <a:xfrm>
            <a:off x="4015762" y="3782578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Maintenance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18B9C50-9AD8-414E-BF3A-39E77A5975F7}"/>
              </a:ext>
            </a:extLst>
          </p:cNvPr>
          <p:cNvCxnSpPr>
            <a:stCxn id="13" idx="3"/>
            <a:endCxn id="14" idx="0"/>
          </p:cNvCxnSpPr>
          <p:nvPr/>
        </p:nvCxnSpPr>
        <p:spPr>
          <a:xfrm>
            <a:off x="1932750" y="1836822"/>
            <a:ext cx="240706" cy="29683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ADA0387-F0C6-4106-A338-1340401A83F9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2733898" y="2360158"/>
            <a:ext cx="244895" cy="323138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BDA8A47-F163-4301-9ED8-0F9AB63F5538}"/>
              </a:ext>
            </a:extLst>
          </p:cNvPr>
          <p:cNvCxnSpPr>
            <a:cxnSpLocks/>
            <a:stCxn id="15" idx="3"/>
            <a:endCxn id="16" idx="0"/>
          </p:cNvCxnSpPr>
          <p:nvPr/>
        </p:nvCxnSpPr>
        <p:spPr>
          <a:xfrm>
            <a:off x="3539235" y="2909799"/>
            <a:ext cx="222820" cy="323138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A7DBBA9-3886-4BE6-8864-D634AC59061F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4322497" y="3459440"/>
            <a:ext cx="253708" cy="323138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49D3B9F-8259-4759-A22E-8FDADA3C1FD4}"/>
              </a:ext>
            </a:extLst>
          </p:cNvPr>
          <p:cNvSpPr/>
          <p:nvPr/>
        </p:nvSpPr>
        <p:spPr>
          <a:xfrm>
            <a:off x="6657804" y="1447383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Requirements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57E90C-1178-49E2-9DDB-7CB9EB6A2CE7}"/>
              </a:ext>
            </a:extLst>
          </p:cNvPr>
          <p:cNvSpPr/>
          <p:nvPr/>
        </p:nvSpPr>
        <p:spPr>
          <a:xfrm>
            <a:off x="7970194" y="1970719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Design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8B6912-923D-4A48-B9BB-05BF3621E3EC}"/>
              </a:ext>
            </a:extLst>
          </p:cNvPr>
          <p:cNvSpPr/>
          <p:nvPr/>
        </p:nvSpPr>
        <p:spPr>
          <a:xfrm>
            <a:off x="8920712" y="2550696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Implementation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4D9637-E691-4F19-9D33-1B274A669B7E}"/>
              </a:ext>
            </a:extLst>
          </p:cNvPr>
          <p:cNvSpPr/>
          <p:nvPr/>
        </p:nvSpPr>
        <p:spPr>
          <a:xfrm>
            <a:off x="9769004" y="3166637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Verification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80F2D9-A353-4D8B-8F22-B1304D17A045}"/>
              </a:ext>
            </a:extLst>
          </p:cNvPr>
          <p:cNvSpPr/>
          <p:nvPr/>
        </p:nvSpPr>
        <p:spPr>
          <a:xfrm>
            <a:off x="10641877" y="3782578"/>
            <a:ext cx="1120885" cy="453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Maintenance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45CC1D9-8BEA-426F-A881-5CA57038E4AC}"/>
              </a:ext>
            </a:extLst>
          </p:cNvPr>
          <p:cNvCxnSpPr>
            <a:stCxn id="39" idx="3"/>
            <a:endCxn id="40" idx="0"/>
          </p:cNvCxnSpPr>
          <p:nvPr/>
        </p:nvCxnSpPr>
        <p:spPr>
          <a:xfrm>
            <a:off x="7778689" y="1673886"/>
            <a:ext cx="751948" cy="296833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A3229B7-2BBE-4FE8-8739-F9044927A41B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>
          <a:xfrm>
            <a:off x="9091079" y="2197222"/>
            <a:ext cx="390076" cy="353474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24BF661-5D99-4382-B420-F52778155876}"/>
              </a:ext>
            </a:extLst>
          </p:cNvPr>
          <p:cNvCxnSpPr>
            <a:cxnSpLocks/>
            <a:stCxn id="41" idx="3"/>
            <a:endCxn id="42" idx="0"/>
          </p:cNvCxnSpPr>
          <p:nvPr/>
        </p:nvCxnSpPr>
        <p:spPr>
          <a:xfrm>
            <a:off x="10041597" y="2777199"/>
            <a:ext cx="287850" cy="389438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81D9A55-526B-4B3A-8D97-1B6A211F2A8F}"/>
              </a:ext>
            </a:extLst>
          </p:cNvPr>
          <p:cNvCxnSpPr>
            <a:cxnSpLocks/>
            <a:stCxn id="42" idx="3"/>
            <a:endCxn id="43" idx="0"/>
          </p:cNvCxnSpPr>
          <p:nvPr/>
        </p:nvCxnSpPr>
        <p:spPr>
          <a:xfrm>
            <a:off x="10889889" y="3393140"/>
            <a:ext cx="312431" cy="389438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16ED1EB-05ED-426E-8915-6DB73ED9F7BA}"/>
              </a:ext>
            </a:extLst>
          </p:cNvPr>
          <p:cNvCxnSpPr>
            <a:cxnSpLocks/>
            <a:stCxn id="40" idx="2"/>
            <a:endCxn id="39" idx="1"/>
          </p:cNvCxnSpPr>
          <p:nvPr/>
        </p:nvCxnSpPr>
        <p:spPr>
          <a:xfrm rot="5400000" flipH="1">
            <a:off x="7219302" y="1112389"/>
            <a:ext cx="749838" cy="1872833"/>
          </a:xfrm>
          <a:prstGeom prst="bentConnector4">
            <a:avLst>
              <a:gd name="adj1" fmla="val -30487"/>
              <a:gd name="adj2" fmla="val 112206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6E43317-02E4-47AD-9556-10A291F75599}"/>
              </a:ext>
            </a:extLst>
          </p:cNvPr>
          <p:cNvCxnSpPr>
            <a:cxnSpLocks/>
            <a:stCxn id="41" idx="2"/>
            <a:endCxn id="39" idx="1"/>
          </p:cNvCxnSpPr>
          <p:nvPr/>
        </p:nvCxnSpPr>
        <p:spPr>
          <a:xfrm rot="5400000" flipH="1">
            <a:off x="7404572" y="927119"/>
            <a:ext cx="1329815" cy="2823351"/>
          </a:xfrm>
          <a:prstGeom prst="bentConnector4">
            <a:avLst>
              <a:gd name="adj1" fmla="val -17190"/>
              <a:gd name="adj2" fmla="val 108097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0D45EBC7-D37A-4292-87D8-724907D06799}"/>
              </a:ext>
            </a:extLst>
          </p:cNvPr>
          <p:cNvCxnSpPr>
            <a:cxnSpLocks/>
            <a:stCxn id="42" idx="2"/>
            <a:endCxn id="39" idx="1"/>
          </p:cNvCxnSpPr>
          <p:nvPr/>
        </p:nvCxnSpPr>
        <p:spPr>
          <a:xfrm rot="5400000" flipH="1">
            <a:off x="7520748" y="810943"/>
            <a:ext cx="1945756" cy="3671643"/>
          </a:xfrm>
          <a:prstGeom prst="bentConnector4">
            <a:avLst>
              <a:gd name="adj1" fmla="val -11749"/>
              <a:gd name="adj2" fmla="val 106226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5DAAECB-A18E-4D8B-8AD1-ED16DC9D67A5}"/>
              </a:ext>
            </a:extLst>
          </p:cNvPr>
          <p:cNvCxnSpPr>
            <a:cxnSpLocks/>
            <a:stCxn id="43" idx="2"/>
            <a:endCxn id="39" idx="1"/>
          </p:cNvCxnSpPr>
          <p:nvPr/>
        </p:nvCxnSpPr>
        <p:spPr>
          <a:xfrm rot="5400000" flipH="1">
            <a:off x="7649213" y="682477"/>
            <a:ext cx="2561697" cy="4544516"/>
          </a:xfrm>
          <a:prstGeom prst="bentConnector4">
            <a:avLst>
              <a:gd name="adj1" fmla="val -8924"/>
              <a:gd name="adj2" fmla="val 105030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CD9BF50-0847-4F0B-B486-F1154331990D}"/>
              </a:ext>
            </a:extLst>
          </p:cNvPr>
          <p:cNvSpPr txBox="1"/>
          <p:nvPr/>
        </p:nvSpPr>
        <p:spPr>
          <a:xfrm>
            <a:off x="2084026" y="444793"/>
            <a:ext cx="1515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Waterfall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EFD13B-CBEE-4F77-8A44-4AA0D654BFA0}"/>
              </a:ext>
            </a:extLst>
          </p:cNvPr>
          <p:cNvSpPr txBox="1"/>
          <p:nvPr/>
        </p:nvSpPr>
        <p:spPr>
          <a:xfrm>
            <a:off x="8326933" y="409629"/>
            <a:ext cx="193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Incremental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4960C0-B52B-4DC1-9381-07CE0AC6DA24}"/>
              </a:ext>
            </a:extLst>
          </p:cNvPr>
          <p:cNvSpPr txBox="1"/>
          <p:nvPr/>
        </p:nvSpPr>
        <p:spPr>
          <a:xfrm>
            <a:off x="6612354" y="5112393"/>
            <a:ext cx="495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At any phase of the approach – requirements analysis and specification may be revisited</a:t>
            </a:r>
          </a:p>
        </p:txBody>
      </p:sp>
      <p:sp>
        <p:nvSpPr>
          <p:cNvPr id="27" name="Footer Placeholder 10">
            <a:extLst>
              <a:ext uri="{FF2B5EF4-FFF2-40B4-BE49-F238E27FC236}">
                <a16:creationId xmlns:a16="http://schemas.microsoft.com/office/drawing/2014/main" id="{A3F68C7B-6B93-4AD0-BB33-35C737B1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1840273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9D4960C0-B52B-4DC1-9381-07CE0AC6DA24}"/>
              </a:ext>
            </a:extLst>
          </p:cNvPr>
          <p:cNvSpPr txBox="1"/>
          <p:nvPr/>
        </p:nvSpPr>
        <p:spPr>
          <a:xfrm>
            <a:off x="429668" y="2150394"/>
            <a:ext cx="49574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spiral model is one of the best ways to understand how incremental models work</a:t>
            </a:r>
          </a:p>
          <a:p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Determine Objectives </a:t>
            </a:r>
          </a:p>
          <a:p>
            <a:pPr marL="457200" indent="-457200">
              <a:buAutoNum type="arabicPeriod"/>
            </a:pPr>
            <a:r>
              <a:rPr lang="en-US" sz="2000" dirty="0"/>
              <a:t>Identify </a:t>
            </a:r>
            <a:r>
              <a:rPr lang="en-US" sz="2000" dirty="0" err="1"/>
              <a:t>Resol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CD659-D0BC-4437-805A-00566D61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97"/>
            <a:ext cx="10515600" cy="1325563"/>
          </a:xfrm>
        </p:spPr>
        <p:txBody>
          <a:bodyPr/>
          <a:lstStyle/>
          <a:p>
            <a:r>
              <a:rPr lang="en-US" dirty="0"/>
              <a:t>Incremental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07E85A4-1D05-437D-BD90-C699DDF0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pic>
        <p:nvPicPr>
          <p:cNvPr id="1026" name="Picture 2" descr="Spiral model - Wikipedia">
            <a:extLst>
              <a:ext uri="{FF2B5EF4-FFF2-40B4-BE49-F238E27FC236}">
                <a16:creationId xmlns:a16="http://schemas.microsoft.com/office/drawing/2014/main" id="{93DFC8EC-B2EF-4621-8C79-64390816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998" y="914401"/>
            <a:ext cx="5710334" cy="47586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40915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5900-C13B-447D-8E5C-0A7FCEFA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7930-3A6C-434F-A9B3-7262A01DF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39269" cy="4351338"/>
          </a:xfrm>
        </p:spPr>
        <p:txBody>
          <a:bodyPr/>
          <a:lstStyle/>
          <a:p>
            <a:r>
              <a:rPr lang="en-US" dirty="0"/>
              <a:t>We are going to use the </a:t>
            </a:r>
            <a:r>
              <a:rPr lang="en-US" b="1" dirty="0">
                <a:solidFill>
                  <a:srgbClr val="FF0000"/>
                </a:solidFill>
              </a:rPr>
              <a:t>Waterfall Process </a:t>
            </a:r>
            <a:endParaRPr lang="en-US" b="1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3 months (15 weeks)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Competing priorities (classes)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Learning – going through the simplest process first gets your feet wet (no pun intended)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57EBAC71-31CA-4629-AD81-E7008006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4B8E2-F994-4D8A-9B1D-CBB91091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Dane Jackson: Waterfall kayaking guide – interview">
            <a:extLst>
              <a:ext uri="{FF2B5EF4-FFF2-40B4-BE49-F238E27FC236}">
                <a16:creationId xmlns:a16="http://schemas.microsoft.com/office/drawing/2014/main" id="{749E9A25-279F-4414-8D69-32E80E4C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709" y="1139566"/>
            <a:ext cx="2451691" cy="36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8E49F-66DA-437D-9C9B-C45FB0D6B25E}"/>
              </a:ext>
            </a:extLst>
          </p:cNvPr>
          <p:cNvSpPr txBox="1"/>
          <p:nvPr/>
        </p:nvSpPr>
        <p:spPr>
          <a:xfrm>
            <a:off x="8967071" y="4989220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of what you will all do</a:t>
            </a:r>
          </a:p>
        </p:txBody>
      </p:sp>
    </p:spTree>
    <p:extLst>
      <p:ext uri="{BB962C8B-B14F-4D97-AF65-F5344CB8AC3E}">
        <p14:creationId xmlns:p14="http://schemas.microsoft.com/office/powerpoint/2010/main" val="1340100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AA3E-9264-478D-8211-F4307240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761B-D4BD-49FB-8D1C-E476BEE7F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9F82A1B-BD27-471C-B848-3AF08B41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79571-8DC3-478E-B023-10DF2E5D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9716B4-A2E2-44ED-8CA2-F315725C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A10932-32A2-451C-9A38-8B5B448D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of understanding the system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dirty="0">
                <a:solidFill>
                  <a:srgbClr val="FF0000"/>
                </a:solidFill>
              </a:rPr>
              <a:t>constraints</a:t>
            </a:r>
            <a:r>
              <a:rPr lang="en-US" dirty="0"/>
              <a:t>?</a:t>
            </a:r>
          </a:p>
          <a:p>
            <a:r>
              <a:rPr lang="en-US" dirty="0"/>
              <a:t>What systems already exist?</a:t>
            </a:r>
          </a:p>
          <a:p>
            <a:endParaRPr lang="en-US" dirty="0"/>
          </a:p>
          <a:p>
            <a:r>
              <a:rPr lang="en-US" dirty="0"/>
              <a:t>Often times company’s / teams will perform market research, feasibility studies</a:t>
            </a:r>
          </a:p>
          <a:p>
            <a:endParaRPr lang="en-US" dirty="0"/>
          </a:p>
          <a:p>
            <a:r>
              <a:rPr lang="en-US" dirty="0"/>
              <a:t>What we want at the end of the day – “a document” – </a:t>
            </a:r>
            <a:r>
              <a:rPr lang="en-US" dirty="0">
                <a:solidFill>
                  <a:srgbClr val="FF0000"/>
                </a:solidFill>
              </a:rPr>
              <a:t>software requirements specification (SRS) </a:t>
            </a:r>
            <a:r>
              <a:rPr lang="en-US" dirty="0"/>
              <a:t>– that captures the stakeholder / clients requirements.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87AC20F-7F8C-4F21-B2D7-E76817E5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B680E-4ACA-4895-859A-DD657BC3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80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3BE1-D3A7-46FC-B02B-27A99F8B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Specification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8AF3-BF4E-432F-A0FB-1D1522ABC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Requirements Elicitation and Analysis </a:t>
            </a:r>
            <a:r>
              <a:rPr lang="en-US" dirty="0"/>
              <a:t>– process of deriving the system requirements </a:t>
            </a:r>
          </a:p>
          <a:p>
            <a:pPr lvl="1"/>
            <a:r>
              <a:rPr lang="en-US" dirty="0"/>
              <a:t>Observation of existing systems </a:t>
            </a:r>
          </a:p>
          <a:p>
            <a:pPr lvl="1"/>
            <a:r>
              <a:rPr lang="en-US" dirty="0"/>
              <a:t>Discussion with users, customers, existing systems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Requirements Specification </a:t>
            </a:r>
            <a:r>
              <a:rPr lang="en-US" dirty="0"/>
              <a:t>– activity of translating requirements into a document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Requirements Validation </a:t>
            </a:r>
            <a:r>
              <a:rPr lang="en-US" dirty="0"/>
              <a:t>– Activity to check that the requirements are real, consistence, and complete</a:t>
            </a:r>
          </a:p>
          <a:p>
            <a:pPr lvl="1"/>
            <a:r>
              <a:rPr lang="en-US" dirty="0"/>
              <a:t>Completed internally</a:t>
            </a:r>
          </a:p>
          <a:p>
            <a:pPr lvl="1"/>
            <a:r>
              <a:rPr lang="en-US" dirty="0"/>
              <a:t>Work with customers to perform activity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3159E0D6-D807-4A19-8F8B-A9152930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DC6BC-39B7-4272-A82F-491D5C67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8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0314-2106-4F96-ACBC-6B97FA8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CF07-C8D8-4367-9923-238A7E653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be given a project description</a:t>
            </a:r>
          </a:p>
          <a:p>
            <a:endParaRPr lang="en-US" dirty="0"/>
          </a:p>
          <a:p>
            <a:r>
              <a:rPr lang="en-US" dirty="0"/>
              <a:t>You’ll have a few class periods to come and ask questions – elicit requirements </a:t>
            </a:r>
          </a:p>
          <a:p>
            <a:endParaRPr lang="en-US" dirty="0"/>
          </a:p>
          <a:p>
            <a:r>
              <a:rPr lang="en-US" dirty="0"/>
              <a:t>You’ll have some time to write these requirements </a:t>
            </a:r>
          </a:p>
          <a:p>
            <a:endParaRPr lang="en-US" dirty="0"/>
          </a:p>
          <a:p>
            <a:r>
              <a:rPr lang="en-US" dirty="0"/>
              <a:t>You’ll have some class periods to validate your specification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03D08E2-1ADD-452D-ABDC-A78D1850A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7F65D-B235-41D5-BF1C-146FADED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77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9716B4-A2E2-44ED-8CA2-F315725C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and 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A10932-32A2-451C-9A38-8B5B448D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of building the executable </a:t>
            </a:r>
          </a:p>
          <a:p>
            <a:r>
              <a:rPr lang="en-US" dirty="0"/>
              <a:t>Translation of requirements into design and then implementation</a:t>
            </a:r>
          </a:p>
          <a:p>
            <a:endParaRPr lang="en-US" dirty="0"/>
          </a:p>
          <a:p>
            <a:r>
              <a:rPr lang="en-US" dirty="0"/>
              <a:t>Design – description of the software</a:t>
            </a:r>
          </a:p>
          <a:p>
            <a:pPr lvl="1"/>
            <a:r>
              <a:rPr lang="en-US" dirty="0"/>
              <a:t>Behavior – flow of data, sequences of events</a:t>
            </a:r>
          </a:p>
          <a:p>
            <a:pPr lvl="1"/>
            <a:r>
              <a:rPr lang="en-US" dirty="0"/>
              <a:t>Structure – relationships between components</a:t>
            </a:r>
          </a:p>
          <a:p>
            <a:endParaRPr lang="en-US" dirty="0"/>
          </a:p>
          <a:p>
            <a:r>
              <a:rPr lang="en-US" dirty="0"/>
              <a:t>Implementation – “coding”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F0CBE8-C8B9-452C-AAFA-A4E50FC8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B680E-4ACA-4895-859A-DD657BC3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6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9716B4-A2E2-44ED-8CA2-F315725C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and 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A10932-32A2-451C-9A38-8B5B448D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and implementation can happen concurrently</a:t>
            </a:r>
          </a:p>
          <a:p>
            <a:pPr lvl="1"/>
            <a:r>
              <a:rPr lang="en-US" dirty="0"/>
              <a:t>Mostly in agile models</a:t>
            </a:r>
          </a:p>
          <a:p>
            <a:r>
              <a:rPr lang="en-US" dirty="0"/>
              <a:t>Design then implementation</a:t>
            </a:r>
          </a:p>
          <a:p>
            <a:pPr lvl="1"/>
            <a:r>
              <a:rPr lang="en-US" dirty="0"/>
              <a:t>Waterfall </a:t>
            </a:r>
          </a:p>
          <a:p>
            <a:pPr lvl="1"/>
            <a:endParaRPr lang="en-US" dirty="0"/>
          </a:p>
          <a:p>
            <a:r>
              <a:rPr lang="en-US" dirty="0"/>
              <a:t>Main Activities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Architectural Design </a:t>
            </a:r>
            <a:r>
              <a:rPr lang="en-US" dirty="0"/>
              <a:t>– overall structure – layout of principle components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Database Design </a:t>
            </a:r>
            <a:r>
              <a:rPr lang="en-US" dirty="0"/>
              <a:t>– structure of data, relationships, etc.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Interface Design  </a:t>
            </a:r>
            <a:r>
              <a:rPr lang="en-US" dirty="0"/>
              <a:t>– interfaces between components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Component Selection and Design </a:t>
            </a:r>
            <a:r>
              <a:rPr lang="en-US" dirty="0"/>
              <a:t>– identification of reusable components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BA6ABCF-21D6-4603-BE88-98BED874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B680E-4ACA-4895-859A-DD657BC3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47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374" y="2216989"/>
            <a:ext cx="10334445" cy="355307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Customer</a:t>
            </a:r>
            <a:r>
              <a:rPr lang="en-US" sz="2400" dirty="0"/>
              <a:t> – the person(s) whom you are building a software product for.  A customer can be external to your organization. A customer can be internal to your organization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Stakeholder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– people or groups that are affected by the software process.  These can be an end user, customer, or someone just interested in the final product (e.g. manager).  </a:t>
            </a:r>
          </a:p>
          <a:p>
            <a:endParaRPr lang="en-US" sz="2400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1AD38E-48FE-4DD4-BE77-307A57FE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58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hick-fil-a's point of sales screen has photos of most of the menu items  including separate pictures of small, medium and large fries : fastfood">
            <a:extLst>
              <a:ext uri="{FF2B5EF4-FFF2-40B4-BE49-F238E27FC236}">
                <a16:creationId xmlns:a16="http://schemas.microsoft.com/office/drawing/2014/main" id="{259C981C-6D32-4E7D-B864-47D5C1722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 r="2" b="2"/>
          <a:stretch/>
        </p:blipFill>
        <p:spPr bwMode="auto">
          <a:xfrm>
            <a:off x="4391028" y="1406961"/>
            <a:ext cx="6162670" cy="427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ick-fil-A - Wikipedia">
            <a:extLst>
              <a:ext uri="{FF2B5EF4-FFF2-40B4-BE49-F238E27FC236}">
                <a16:creationId xmlns:a16="http://schemas.microsoft.com/office/drawing/2014/main" id="{70842F29-C9DD-4B86-8D54-A4185787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511300"/>
            <a:ext cx="287655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783DED-3083-46BD-ABCF-E4AAEE25B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3682391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6F6A05-E58D-43E3-9663-C89E8DC7A9D6}"/>
              </a:ext>
            </a:extLst>
          </p:cNvPr>
          <p:cNvSpPr/>
          <p:nvPr/>
        </p:nvSpPr>
        <p:spPr>
          <a:xfrm>
            <a:off x="3288777" y="3241749"/>
            <a:ext cx="2019297" cy="117388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</a:rPr>
              <a:t>Order Entry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4B9B4-6FBA-4301-8E84-353CBACBF500}"/>
              </a:ext>
            </a:extLst>
          </p:cNvPr>
          <p:cNvSpPr/>
          <p:nvPr/>
        </p:nvSpPr>
        <p:spPr>
          <a:xfrm>
            <a:off x="5448301" y="3241752"/>
            <a:ext cx="2019295" cy="1173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36ABD-CB82-4785-ACAE-2CD5B3453632}"/>
              </a:ext>
            </a:extLst>
          </p:cNvPr>
          <p:cNvSpPr/>
          <p:nvPr/>
        </p:nvSpPr>
        <p:spPr>
          <a:xfrm>
            <a:off x="5448300" y="1974106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User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A6EBA-D196-4466-8CB2-0E8E8DFD7373}"/>
              </a:ext>
            </a:extLst>
          </p:cNvPr>
          <p:cNvSpPr/>
          <p:nvPr/>
        </p:nvSpPr>
        <p:spPr>
          <a:xfrm>
            <a:off x="7607823" y="3241752"/>
            <a:ext cx="2019296" cy="1173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Inventory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0CFA0-185D-4049-8592-6BBEFFAC8097}"/>
              </a:ext>
            </a:extLst>
          </p:cNvPr>
          <p:cNvSpPr/>
          <p:nvPr/>
        </p:nvSpPr>
        <p:spPr>
          <a:xfrm>
            <a:off x="5448300" y="4509397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Printer</a:t>
            </a:r>
          </a:p>
        </p:txBody>
      </p:sp>
      <p:pic>
        <p:nvPicPr>
          <p:cNvPr id="7170" name="Picture 2" descr="Chick-fil-A® offers convenient meal bundle options through Family Meals |  Chick-fil-A">
            <a:extLst>
              <a:ext uri="{FF2B5EF4-FFF2-40B4-BE49-F238E27FC236}">
                <a16:creationId xmlns:a16="http://schemas.microsoft.com/office/drawing/2014/main" id="{F6866190-91FF-4EED-B829-66BE5AFB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401" y="3027491"/>
            <a:ext cx="2403599" cy="160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ings Chick-fil-A Employees Won't Tell You | Reader's Digest">
            <a:extLst>
              <a:ext uri="{FF2B5EF4-FFF2-40B4-BE49-F238E27FC236}">
                <a16:creationId xmlns:a16="http://schemas.microsoft.com/office/drawing/2014/main" id="{1849DA6F-E75B-4672-B6FA-46D439A9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74" y="238788"/>
            <a:ext cx="2299748" cy="164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ick-fil-a's point of sales screen has photos of most of the menu items  including separate pictures of small, medium and large fries : fastfood">
            <a:extLst>
              <a:ext uri="{FF2B5EF4-FFF2-40B4-BE49-F238E27FC236}">
                <a16:creationId xmlns:a16="http://schemas.microsoft.com/office/drawing/2014/main" id="{EBBA7793-F62C-4E3D-91DE-C6237D7B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 r="2" b="2"/>
          <a:stretch/>
        </p:blipFill>
        <p:spPr bwMode="auto">
          <a:xfrm>
            <a:off x="175212" y="2866081"/>
            <a:ext cx="2952283" cy="20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Epson TM-T88VI Receipt Printer | POSGuys.com">
            <a:extLst>
              <a:ext uri="{FF2B5EF4-FFF2-40B4-BE49-F238E27FC236}">
                <a16:creationId xmlns:a16="http://schemas.microsoft.com/office/drawing/2014/main" id="{415CF22B-C94B-4C00-A21B-1F40275B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81" y="5855754"/>
            <a:ext cx="1315919" cy="98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429F3C9F-1267-44C8-B4A5-FE0ADB9FB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25364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6F6A05-E58D-43E3-9663-C89E8DC7A9D6}"/>
              </a:ext>
            </a:extLst>
          </p:cNvPr>
          <p:cNvSpPr/>
          <p:nvPr/>
        </p:nvSpPr>
        <p:spPr>
          <a:xfrm>
            <a:off x="3288777" y="3241749"/>
            <a:ext cx="2019297" cy="117388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</a:rPr>
              <a:t>Order Entry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4B9B4-6FBA-4301-8E84-353CBACBF500}"/>
              </a:ext>
            </a:extLst>
          </p:cNvPr>
          <p:cNvSpPr/>
          <p:nvPr/>
        </p:nvSpPr>
        <p:spPr>
          <a:xfrm>
            <a:off x="5448301" y="3241752"/>
            <a:ext cx="2019295" cy="1173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36ABD-CB82-4785-ACAE-2CD5B3453632}"/>
              </a:ext>
            </a:extLst>
          </p:cNvPr>
          <p:cNvSpPr/>
          <p:nvPr/>
        </p:nvSpPr>
        <p:spPr>
          <a:xfrm>
            <a:off x="5448300" y="1974106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User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A6EBA-D196-4466-8CB2-0E8E8DFD7373}"/>
              </a:ext>
            </a:extLst>
          </p:cNvPr>
          <p:cNvSpPr/>
          <p:nvPr/>
        </p:nvSpPr>
        <p:spPr>
          <a:xfrm>
            <a:off x="7607823" y="3241749"/>
            <a:ext cx="2019296" cy="11738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Inventory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0CFA0-185D-4049-8592-6BBEFFAC8097}"/>
              </a:ext>
            </a:extLst>
          </p:cNvPr>
          <p:cNvSpPr/>
          <p:nvPr/>
        </p:nvSpPr>
        <p:spPr>
          <a:xfrm>
            <a:off x="5448300" y="4509397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Printer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DB460C66-E13B-46BD-9757-8F9A94D5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20031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0156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20781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91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85 L 0.15156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0.00156 0.151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6F6A05-E58D-43E3-9663-C89E8DC7A9D6}"/>
              </a:ext>
            </a:extLst>
          </p:cNvPr>
          <p:cNvSpPr/>
          <p:nvPr/>
        </p:nvSpPr>
        <p:spPr>
          <a:xfrm>
            <a:off x="786877" y="3241750"/>
            <a:ext cx="2019297" cy="117388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/>
                </a:solidFill>
              </a:rPr>
              <a:t>Order Entry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4B9B4-6FBA-4301-8E84-353CBACBF500}"/>
              </a:ext>
            </a:extLst>
          </p:cNvPr>
          <p:cNvSpPr/>
          <p:nvPr/>
        </p:nvSpPr>
        <p:spPr>
          <a:xfrm>
            <a:off x="5448301" y="3241752"/>
            <a:ext cx="2019295" cy="1173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36ABD-CB82-4785-ACAE-2CD5B3453632}"/>
              </a:ext>
            </a:extLst>
          </p:cNvPr>
          <p:cNvSpPr/>
          <p:nvPr/>
        </p:nvSpPr>
        <p:spPr>
          <a:xfrm>
            <a:off x="5448300" y="335806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User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A6EBA-D196-4466-8CB2-0E8E8DFD7373}"/>
              </a:ext>
            </a:extLst>
          </p:cNvPr>
          <p:cNvSpPr/>
          <p:nvPr/>
        </p:nvSpPr>
        <p:spPr>
          <a:xfrm>
            <a:off x="9385827" y="3241750"/>
            <a:ext cx="2019296" cy="117387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Inventory Management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0CFA0-185D-4049-8592-6BBEFFAC8097}"/>
              </a:ext>
            </a:extLst>
          </p:cNvPr>
          <p:cNvSpPr/>
          <p:nvPr/>
        </p:nvSpPr>
        <p:spPr>
          <a:xfrm>
            <a:off x="5448300" y="5560757"/>
            <a:ext cx="2019296" cy="117388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Printer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DAD1540-BF12-4124-955D-79CFF52E33D3}"/>
              </a:ext>
            </a:extLst>
          </p:cNvPr>
          <p:cNvCxnSpPr>
            <a:stCxn id="6" idx="2"/>
            <a:endCxn id="23" idx="1"/>
          </p:cNvCxnSpPr>
          <p:nvPr/>
        </p:nvCxnSpPr>
        <p:spPr>
          <a:xfrm rot="16200000" flipH="1">
            <a:off x="2756380" y="3455777"/>
            <a:ext cx="1732066" cy="36517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CFA482B-C91F-4FF3-B8FF-F2977F90360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806174" y="3828691"/>
            <a:ext cx="264212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BFE05F4-BAF3-4613-9F31-D5F4ACAA7A8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5591915" y="2375718"/>
            <a:ext cx="173206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E31C7C0-8C97-4863-8FD9-4A879C090C81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rot="10800000" flipV="1">
            <a:off x="7467597" y="3828690"/>
            <a:ext cx="1918231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EC887A-3178-4AD7-9D3B-83DA740DD0C4}"/>
              </a:ext>
            </a:extLst>
          </p:cNvPr>
          <p:cNvSpPr txBox="1"/>
          <p:nvPr/>
        </p:nvSpPr>
        <p:spPr>
          <a:xfrm>
            <a:off x="609600" y="661136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are the interfaces?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BCDBA-F0A4-4D88-A3A6-E62581DF9567}"/>
              </a:ext>
            </a:extLst>
          </p:cNvPr>
          <p:cNvSpPr txBox="1"/>
          <p:nvPr/>
        </p:nvSpPr>
        <p:spPr>
          <a:xfrm>
            <a:off x="6845300" y="2375718"/>
            <a:ext cx="3709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is the data stored?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37EBB0-1C20-4BDE-A218-667035A49942}"/>
              </a:ext>
            </a:extLst>
          </p:cNvPr>
          <p:cNvSpPr txBox="1"/>
          <p:nvPr/>
        </p:nvSpPr>
        <p:spPr>
          <a:xfrm>
            <a:off x="7695389" y="5345381"/>
            <a:ext cx="351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are the exports?</a:t>
            </a:r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E53660D3-C6D5-480F-BD43-8A4C03D3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</p:spTree>
    <p:extLst>
      <p:ext uri="{BB962C8B-B14F-4D97-AF65-F5344CB8AC3E}">
        <p14:creationId xmlns:p14="http://schemas.microsoft.com/office/powerpoint/2010/main" val="1287262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98C-BC5C-435F-B254-C2FFA49D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6869-6EDD-4596-AE69-CE29734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V&amp;V – Validation and Verification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Validation</a:t>
            </a:r>
            <a:r>
              <a:rPr lang="en-US" dirty="0"/>
              <a:t> – Are the requirements correct?</a:t>
            </a:r>
          </a:p>
          <a:p>
            <a:r>
              <a:rPr lang="en-US" dirty="0">
                <a:solidFill>
                  <a:srgbClr val="FF0000"/>
                </a:solidFill>
              </a:rPr>
              <a:t>Verification</a:t>
            </a:r>
            <a:r>
              <a:rPr lang="en-US" dirty="0"/>
              <a:t> – Did we build it correctly?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21DC869-9212-44D7-854D-CE4F05D2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3A98-3DE0-449E-8002-814EADD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05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98C-BC5C-435F-B254-C2FFA49D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6869-6EDD-4596-AE69-CE29734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Component Testing </a:t>
            </a:r>
            <a:r>
              <a:rPr lang="en-US" dirty="0"/>
              <a:t>– early stages of implementation</a:t>
            </a:r>
          </a:p>
          <a:p>
            <a:r>
              <a:rPr lang="en-US" dirty="0">
                <a:solidFill>
                  <a:srgbClr val="FF0000"/>
                </a:solidFill>
              </a:rPr>
              <a:t>System Testing </a:t>
            </a:r>
            <a:r>
              <a:rPr lang="en-US" dirty="0"/>
              <a:t>– later stages of implementation</a:t>
            </a:r>
          </a:p>
          <a:p>
            <a:r>
              <a:rPr lang="en-US" dirty="0">
                <a:solidFill>
                  <a:srgbClr val="FF0000"/>
                </a:solidFill>
              </a:rPr>
              <a:t>Customer Testing </a:t>
            </a:r>
            <a:r>
              <a:rPr lang="en-US" dirty="0"/>
              <a:t>– before delivery / as part of delivery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C115AF3-054A-49A7-A0C8-430B6899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3A98-3DE0-449E-8002-814EADD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62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98C-BC5C-435F-B254-C2FFA49D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– Component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6869-6EDD-4596-AE69-CE29734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Focuses on individual components</a:t>
            </a:r>
          </a:p>
          <a:p>
            <a:endParaRPr lang="en-US" dirty="0"/>
          </a:p>
          <a:p>
            <a:r>
              <a:rPr lang="en-US" dirty="0"/>
              <a:t>Unit Testing – a method of verifying that individual classes, components function </a:t>
            </a:r>
            <a:r>
              <a:rPr lang="en-US" i="1" dirty="0"/>
              <a:t>as required </a:t>
            </a:r>
          </a:p>
          <a:p>
            <a:endParaRPr lang="en-US" i="1" dirty="0"/>
          </a:p>
          <a:p>
            <a:r>
              <a:rPr lang="en-US" dirty="0"/>
              <a:t>Use of simulated data often part of this testing process</a:t>
            </a:r>
          </a:p>
          <a:p>
            <a:pPr lvl="1"/>
            <a:endParaRPr lang="en-US" dirty="0"/>
          </a:p>
          <a:p>
            <a:r>
              <a:rPr lang="en-US" dirty="0"/>
              <a:t>Answers Questions</a:t>
            </a:r>
          </a:p>
          <a:p>
            <a:pPr lvl="1"/>
            <a:r>
              <a:rPr lang="en-US" dirty="0"/>
              <a:t>Does the printer code work correctly?</a:t>
            </a:r>
          </a:p>
          <a:p>
            <a:pPr lvl="1"/>
            <a:r>
              <a:rPr lang="en-US" dirty="0"/>
              <a:t>Does our order system add correctly?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E583419-4172-4264-AEC9-BB226812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3A98-3DE0-449E-8002-814EADD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6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98C-BC5C-435F-B254-C2FFA49D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– System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6869-6EDD-4596-AE69-CE29734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Focuses on integration of components</a:t>
            </a:r>
          </a:p>
          <a:p>
            <a:endParaRPr lang="en-US" dirty="0"/>
          </a:p>
          <a:p>
            <a:r>
              <a:rPr lang="en-US" dirty="0"/>
              <a:t>Do your interfaces work correctly?  </a:t>
            </a:r>
          </a:p>
          <a:p>
            <a:endParaRPr lang="en-US" dirty="0"/>
          </a:p>
          <a:p>
            <a:r>
              <a:rPr lang="en-US" dirty="0"/>
              <a:t>Also uses simulated data </a:t>
            </a:r>
          </a:p>
          <a:p>
            <a:pPr lvl="1"/>
            <a:endParaRPr lang="en-US" dirty="0"/>
          </a:p>
          <a:p>
            <a:r>
              <a:rPr lang="en-US" dirty="0"/>
              <a:t>Answers Questions</a:t>
            </a:r>
          </a:p>
          <a:p>
            <a:pPr lvl="1"/>
            <a:r>
              <a:rPr lang="en-US" dirty="0"/>
              <a:t>When an order is submitted, does the inventory amounts update correctly?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42AD0B7-4CD9-49B3-9B8E-94A9EA03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3A98-3DE0-449E-8002-814EADD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56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398C-BC5C-435F-B254-C2FFA49D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– Customer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6869-6EDD-4596-AE69-CE29734B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Beta </a:t>
            </a:r>
            <a:r>
              <a:rPr lang="en-US" dirty="0"/>
              <a:t>testing 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Does the customer find any issues?</a:t>
            </a:r>
          </a:p>
          <a:p>
            <a:r>
              <a:rPr lang="en-US" dirty="0"/>
              <a:t>Does the customer </a:t>
            </a:r>
            <a:r>
              <a:rPr lang="en-US" i="1" dirty="0"/>
              <a:t>accept the product?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Answers Questions</a:t>
            </a:r>
          </a:p>
          <a:p>
            <a:pPr lvl="1"/>
            <a:r>
              <a:rPr lang="en-US" dirty="0"/>
              <a:t>Does the system meet the customers needs?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83F8B8C-DD56-4932-8E23-F76EB25B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B3A98-3DE0-449E-8002-814EADD4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47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000-FAF2-402E-B653-264C747E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V&amp;V -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F5FB-B306-4256-8E8F-536D9B5D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waterfall</a:t>
            </a:r>
            <a:r>
              <a:rPr lang="en-US" dirty="0"/>
              <a:t> – you are going to implement the project, and perform testing as the last stage before release.   When you get to customer testing you are basically delivering the product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incremental </a:t>
            </a:r>
            <a:r>
              <a:rPr lang="en-US" dirty="0"/>
              <a:t> – you may deliver a product (beta) version to the user for verification – and the product may not be complete.  You may use customer interaction to gain further feedback and help refine requirements or generate new ones.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BD593E1-E680-419C-83DF-AA8A80A5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EBC76-23D8-4B28-B983-511F5DBB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0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14" y="2081702"/>
            <a:ext cx="10334445" cy="417245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User</a:t>
            </a:r>
            <a:r>
              <a:rPr lang="en-US" sz="3600" dirty="0"/>
              <a:t> </a:t>
            </a:r>
            <a:r>
              <a:rPr lang="en-US" sz="2400" dirty="0"/>
              <a:t>– the person or </a:t>
            </a:r>
            <a:r>
              <a:rPr lang="en-US" sz="2400" i="1" dirty="0"/>
              <a:t>system </a:t>
            </a:r>
            <a:r>
              <a:rPr lang="en-US" sz="2400" dirty="0"/>
              <a:t>that will interact with the software you are creating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User Story </a:t>
            </a:r>
            <a:r>
              <a:rPr lang="en-US" sz="2400" dirty="0"/>
              <a:t>– A statement that captures the who, what, why to help drive writing a requirement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1AD38E-48FE-4DD4-BE77-307A57FE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04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4FC-6732-413C-A9CD-9F89734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-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C6B0-77BD-4CFC-9736-732932C6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You’ll later learn about different tools for testing (this course and others)</a:t>
            </a:r>
          </a:p>
          <a:p>
            <a:r>
              <a:rPr lang="en-US" dirty="0"/>
              <a:t>Some Key Tools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Track Your Work - </a:t>
            </a:r>
            <a:r>
              <a:rPr lang="en-US" dirty="0"/>
              <a:t>Bug Tracking System (e.g. Trello, JIRA) to help track defects / bugs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Write Software Tests - </a:t>
            </a:r>
            <a:r>
              <a:rPr lang="en-US" dirty="0"/>
              <a:t>Testing Frameworks for Component and System Testing (e.g. </a:t>
            </a:r>
            <a:r>
              <a:rPr lang="en-US" dirty="0" err="1"/>
              <a:t>NUnit</a:t>
            </a:r>
            <a:r>
              <a:rPr lang="en-US" dirty="0"/>
              <a:t>, JUnit, </a:t>
            </a:r>
            <a:r>
              <a:rPr lang="en-US" dirty="0" err="1"/>
              <a:t>MSTest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Track Manual Tests </a:t>
            </a:r>
            <a:r>
              <a:rPr lang="en-US" dirty="0"/>
              <a:t>Testing Plug-ins (e.g. Zephyr) for managing and tracking test data </a:t>
            </a:r>
          </a:p>
          <a:p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796090C-D641-444F-9947-EDD2FECE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E77BE-3B16-4F03-B4FA-6243E71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2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4FC-6732-413C-A9CD-9F89734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-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C6B0-77BD-4CFC-9736-732932C6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6-month Principle</a:t>
            </a:r>
          </a:p>
          <a:p>
            <a:pPr lvl="1"/>
            <a:r>
              <a:rPr lang="en-US" dirty="0"/>
              <a:t>6-months from now you’re going to look at code and go…What The Fudge? (WTF)</a:t>
            </a:r>
          </a:p>
          <a:p>
            <a:pPr lvl="1"/>
            <a:endParaRPr lang="en-US" dirty="0"/>
          </a:p>
          <a:p>
            <a:r>
              <a:rPr lang="en-US" dirty="0"/>
              <a:t>One of the hardest things to maintain are tests.</a:t>
            </a:r>
          </a:p>
          <a:p>
            <a:pPr lvl="1"/>
            <a:r>
              <a:rPr lang="en-US" dirty="0"/>
              <a:t>Component Tests (e.g. </a:t>
            </a:r>
            <a:r>
              <a:rPr lang="en-US" dirty="0" err="1"/>
              <a:t>whitebox</a:t>
            </a:r>
            <a:r>
              <a:rPr lang="en-US" dirty="0"/>
              <a:t>) that are not properly documented </a:t>
            </a:r>
          </a:p>
          <a:p>
            <a:pPr lvl="1"/>
            <a:r>
              <a:rPr lang="en-US" dirty="0"/>
              <a:t>Unit tests </a:t>
            </a:r>
            <a:r>
              <a:rPr lang="en-US" b="1" dirty="0"/>
              <a:t>WILL </a:t>
            </a:r>
            <a:r>
              <a:rPr lang="en-US" dirty="0"/>
              <a:t>break – and that’s a good thing </a:t>
            </a:r>
          </a:p>
          <a:p>
            <a:pPr lvl="1"/>
            <a:r>
              <a:rPr lang="en-US" dirty="0"/>
              <a:t>What are they?  Why are they important?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8817DEA7-54CC-46AF-BE1E-1B61C05B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E77BE-3B16-4F03-B4FA-6243E71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0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4FC-6732-413C-A9CD-9F89734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- Traceability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1B42BECA-A5F5-44A1-B4F8-A732FE2F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E77BE-3B16-4F03-B4FA-6243E71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AA6FDE-3BA4-4A61-9214-4E5028DDFB2F}"/>
              </a:ext>
            </a:extLst>
          </p:cNvPr>
          <p:cNvSpPr/>
          <p:nvPr/>
        </p:nvSpPr>
        <p:spPr>
          <a:xfrm>
            <a:off x="2987675" y="2035174"/>
            <a:ext cx="2203450" cy="13255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9ED4C-340D-46BA-94D9-26EB41C93488}"/>
              </a:ext>
            </a:extLst>
          </p:cNvPr>
          <p:cNvSpPr/>
          <p:nvPr/>
        </p:nvSpPr>
        <p:spPr>
          <a:xfrm>
            <a:off x="7308850" y="2035174"/>
            <a:ext cx="2203450" cy="13255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C49D65-E045-42F9-905C-778F95C6A3C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91125" y="2697956"/>
            <a:ext cx="21177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53D822-ABC8-4BF9-9FCF-BCC40C96D6BD}"/>
              </a:ext>
            </a:extLst>
          </p:cNvPr>
          <p:cNvSpPr txBox="1"/>
          <p:nvPr/>
        </p:nvSpPr>
        <p:spPr>
          <a:xfrm>
            <a:off x="2987675" y="3654187"/>
            <a:ext cx="220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needs to built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014F0-1B55-4981-AE4F-8AF437A70D2F}"/>
              </a:ext>
            </a:extLst>
          </p:cNvPr>
          <p:cNvSpPr txBox="1"/>
          <p:nvPr/>
        </p:nvSpPr>
        <p:spPr>
          <a:xfrm>
            <a:off x="7308850" y="3705223"/>
            <a:ext cx="220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we verify that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7C738-F429-4D22-A8FD-5A49FDA07F0C}"/>
              </a:ext>
            </a:extLst>
          </p:cNvPr>
          <p:cNvSpPr txBox="1"/>
          <p:nvPr/>
        </p:nvSpPr>
        <p:spPr>
          <a:xfrm>
            <a:off x="1143000" y="4754881"/>
            <a:ext cx="1033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Traceability is one of the most key aspects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54849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4FC-6732-413C-A9CD-9F897340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V&amp;V - Traceability</a:t>
            </a: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9F3D1A8A-39A9-40FC-9D9D-1BEA61F1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E77BE-3B16-4F03-B4FA-6243E71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AA6FDE-3BA4-4A61-9214-4E5028DDFB2F}"/>
              </a:ext>
            </a:extLst>
          </p:cNvPr>
          <p:cNvSpPr/>
          <p:nvPr/>
        </p:nvSpPr>
        <p:spPr>
          <a:xfrm>
            <a:off x="1031875" y="2069465"/>
            <a:ext cx="2203450" cy="13255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9ED4C-340D-46BA-94D9-26EB41C93488}"/>
              </a:ext>
            </a:extLst>
          </p:cNvPr>
          <p:cNvSpPr/>
          <p:nvPr/>
        </p:nvSpPr>
        <p:spPr>
          <a:xfrm>
            <a:off x="4222750" y="2069465"/>
            <a:ext cx="2203450" cy="132556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C49D65-E045-42F9-905C-778F95C6A3C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235325" y="2732247"/>
            <a:ext cx="98742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53D822-ABC8-4BF9-9FCF-BCC40C96D6BD}"/>
              </a:ext>
            </a:extLst>
          </p:cNvPr>
          <p:cNvSpPr txBox="1"/>
          <p:nvPr/>
        </p:nvSpPr>
        <p:spPr>
          <a:xfrm>
            <a:off x="1031875" y="3558898"/>
            <a:ext cx="220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needs to built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014F0-1B55-4981-AE4F-8AF437A70D2F}"/>
              </a:ext>
            </a:extLst>
          </p:cNvPr>
          <p:cNvSpPr txBox="1"/>
          <p:nvPr/>
        </p:nvSpPr>
        <p:spPr>
          <a:xfrm>
            <a:off x="4222750" y="3558898"/>
            <a:ext cx="220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we verify that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7C738-F429-4D22-A8FD-5A49FDA07F0C}"/>
              </a:ext>
            </a:extLst>
          </p:cNvPr>
          <p:cNvSpPr txBox="1"/>
          <p:nvPr/>
        </p:nvSpPr>
        <p:spPr>
          <a:xfrm>
            <a:off x="298450" y="4886958"/>
            <a:ext cx="1159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teams will also track test data per version (inputs and outputs)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631934-B362-4609-ABD9-E3198F7A1057}"/>
              </a:ext>
            </a:extLst>
          </p:cNvPr>
          <p:cNvSpPr/>
          <p:nvPr/>
        </p:nvSpPr>
        <p:spPr>
          <a:xfrm>
            <a:off x="8324850" y="1002387"/>
            <a:ext cx="1301750" cy="87768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Output v1.0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E9E32B-5530-493F-B907-14C03A79BEAA}"/>
              </a:ext>
            </a:extLst>
          </p:cNvPr>
          <p:cNvSpPr/>
          <p:nvPr/>
        </p:nvSpPr>
        <p:spPr>
          <a:xfrm>
            <a:off x="8324850" y="2031841"/>
            <a:ext cx="1301750" cy="87768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Output v1.1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F1253-EFBC-4744-8692-C282F94820BE}"/>
              </a:ext>
            </a:extLst>
          </p:cNvPr>
          <p:cNvSpPr/>
          <p:nvPr/>
        </p:nvSpPr>
        <p:spPr>
          <a:xfrm>
            <a:off x="8324850" y="3070782"/>
            <a:ext cx="1301750" cy="87768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Output v1.2</a:t>
            </a:r>
          </a:p>
        </p:txBody>
      </p:sp>
    </p:spTree>
    <p:extLst>
      <p:ext uri="{BB962C8B-B14F-4D97-AF65-F5344CB8AC3E}">
        <p14:creationId xmlns:p14="http://schemas.microsoft.com/office/powerpoint/2010/main" val="2526486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1CA2-A060-4EC6-9B0C-E76CC38B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B92B-C08B-47E0-A207-42B48C3A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changes</a:t>
            </a:r>
          </a:p>
          <a:p>
            <a:r>
              <a:rPr lang="en-US" dirty="0"/>
              <a:t>Requirements change</a:t>
            </a:r>
          </a:p>
          <a:p>
            <a:r>
              <a:rPr lang="en-US" dirty="0"/>
              <a:t>Tests will have to change</a:t>
            </a:r>
          </a:p>
          <a:p>
            <a:r>
              <a:rPr lang="en-US" dirty="0"/>
              <a:t>Systems become more and more complex</a:t>
            </a:r>
          </a:p>
          <a:p>
            <a:r>
              <a:rPr lang="en-US" dirty="0">
                <a:solidFill>
                  <a:srgbClr val="FF0000"/>
                </a:solidFill>
              </a:rPr>
              <a:t>Versioning</a:t>
            </a:r>
            <a:r>
              <a:rPr lang="en-US" dirty="0"/>
              <a:t> and Tracking </a:t>
            </a:r>
            <a:r>
              <a:rPr lang="en-US" b="1" dirty="0">
                <a:solidFill>
                  <a:srgbClr val="FF0000"/>
                </a:solidFill>
              </a:rPr>
              <a:t>IS IMPORTANT</a:t>
            </a:r>
            <a:r>
              <a:rPr lang="en-US" dirty="0"/>
              <a:t> 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3CD0618-FA02-4134-9041-32281CDB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6055B-2EF2-4973-8B96-D7F3EF42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85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0BC-5B08-408F-BB32-BAA6802A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833A-BE72-4E23-A6B5-A958D730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different ways to version your software – </a:t>
            </a:r>
          </a:p>
          <a:p>
            <a:pPr lvl="1"/>
            <a:r>
              <a:rPr lang="en-US" dirty="0" err="1"/>
              <a:t>Major.Minor.Patch</a:t>
            </a:r>
            <a:r>
              <a:rPr lang="en-US" dirty="0"/>
              <a:t>  (</a:t>
            </a:r>
            <a:r>
              <a:rPr lang="en-US" dirty="0">
                <a:hlinkClick r:id="rId2"/>
              </a:rPr>
              <a:t>https://semver.org/</a:t>
            </a:r>
            <a:r>
              <a:rPr lang="en-US" dirty="0"/>
              <a:t>) </a:t>
            </a:r>
          </a:p>
          <a:p>
            <a:pPr lvl="1"/>
            <a:r>
              <a:rPr lang="en-US" dirty="0" err="1"/>
              <a:t>Major.Minor.Build</a:t>
            </a:r>
            <a:endParaRPr lang="en-US" dirty="0"/>
          </a:p>
          <a:p>
            <a:pPr lvl="1"/>
            <a:r>
              <a:rPr lang="en-US" dirty="0" err="1"/>
              <a:t>Major.Minor.Revision</a:t>
            </a:r>
            <a:endParaRPr lang="en-US" dirty="0"/>
          </a:p>
          <a:p>
            <a:pPr lvl="1"/>
            <a:r>
              <a:rPr lang="en-US" dirty="0"/>
              <a:t>Date</a:t>
            </a:r>
          </a:p>
          <a:p>
            <a:r>
              <a:rPr lang="en-US" dirty="0"/>
              <a:t>Honestly, there is no right way – what is important is to capture differences in the software</a:t>
            </a:r>
          </a:p>
          <a:p>
            <a:r>
              <a:rPr lang="en-US" dirty="0"/>
              <a:t>Versions really only mean something to the development team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378F05F-B4A2-4531-93E4-E46470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6B1E7-0CAB-428C-A1AA-4D2C6C4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C0BC-5B08-408F-BB32-BAA6802A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8833A-BE72-4E23-A6B5-A958D730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0" i="1" dirty="0" err="1">
                <a:effectLst/>
                <a:latin typeface="-apple-system"/>
              </a:rPr>
              <a:t>Major.Minor.Patch</a:t>
            </a:r>
            <a:endParaRPr lang="en-US" sz="3600" b="0" i="1" dirty="0">
              <a:effectLst/>
              <a:latin typeface="-apple-system"/>
            </a:endParaRPr>
          </a:p>
          <a:p>
            <a:pPr marL="0" indent="0" algn="ctr">
              <a:buNone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MAJOR version when you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make incompatible API changes</a:t>
            </a:r>
            <a:r>
              <a:rPr lang="en-US" b="0" i="0" dirty="0">
                <a:effectLst/>
                <a:latin typeface="-apple-system"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MINOR version when you add functionality in a backwards compatible manner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PATCH version when you make backwards compatible bug fixes.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-apple-system"/>
                <a:hlinkClick r:id="rId2" tooltip="https://semver.or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https://semver.org/</a:t>
            </a:r>
            <a:r>
              <a:rPr lang="en-US" b="0" i="0" u="none" strike="noStrike" dirty="0">
                <a:effectLst/>
                <a:latin typeface="-apple-system"/>
              </a:rPr>
              <a:t> 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B86DFBD-E5EF-4498-858C-86EE4AF6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6B1E7-0CAB-428C-A1AA-4D2C6C40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74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172-26A6-4BF5-A06B-440FAE00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versioning relate to process?</a:t>
            </a: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069F2D66-8FDA-451F-8D54-6162DE7C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69B8-52A8-4A96-83A8-C083ADF2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0D7D2-37D9-4560-87DE-9F4B2E565858}"/>
              </a:ext>
            </a:extLst>
          </p:cNvPr>
          <p:cNvSpPr/>
          <p:nvPr/>
        </p:nvSpPr>
        <p:spPr>
          <a:xfrm>
            <a:off x="2743200" y="1995883"/>
            <a:ext cx="9525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875CD-0AB2-4E39-A63C-CCA70D51E213}"/>
              </a:ext>
            </a:extLst>
          </p:cNvPr>
          <p:cNvSpPr/>
          <p:nvPr/>
        </p:nvSpPr>
        <p:spPr>
          <a:xfrm>
            <a:off x="6096000" y="1995883"/>
            <a:ext cx="952500" cy="8001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1.0.0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99A36-CB17-492D-8726-97B6EF761666}"/>
              </a:ext>
            </a:extLst>
          </p:cNvPr>
          <p:cNvSpPr/>
          <p:nvPr/>
        </p:nvSpPr>
        <p:spPr>
          <a:xfrm>
            <a:off x="1028700" y="1995883"/>
            <a:ext cx="952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AFCC5-1C58-416A-952A-263C66C43A0B}"/>
              </a:ext>
            </a:extLst>
          </p:cNvPr>
          <p:cNvSpPr/>
          <p:nvPr/>
        </p:nvSpPr>
        <p:spPr>
          <a:xfrm>
            <a:off x="2743200" y="5251054"/>
            <a:ext cx="9525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D5AE5-D3D8-4FFA-9906-02F4F0196920}"/>
              </a:ext>
            </a:extLst>
          </p:cNvPr>
          <p:cNvSpPr/>
          <p:nvPr/>
        </p:nvSpPr>
        <p:spPr>
          <a:xfrm>
            <a:off x="6121400" y="5251054"/>
            <a:ext cx="952500" cy="8001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A80626-0E05-4615-9415-4FDD24C4F5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695700" y="2395933"/>
            <a:ext cx="24003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E6D846-59E4-446E-ABA6-5F2300BA03F3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695700" y="5651104"/>
            <a:ext cx="24257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1B6F3-770B-4BF0-B472-FE4C8345BD7D}"/>
              </a:ext>
            </a:extLst>
          </p:cNvPr>
          <p:cNvSpPr/>
          <p:nvPr/>
        </p:nvSpPr>
        <p:spPr>
          <a:xfrm>
            <a:off x="1028700" y="3062684"/>
            <a:ext cx="952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A5C48-628E-45C4-9F2E-A823C62C5E69}"/>
              </a:ext>
            </a:extLst>
          </p:cNvPr>
          <p:cNvSpPr/>
          <p:nvPr/>
        </p:nvSpPr>
        <p:spPr>
          <a:xfrm>
            <a:off x="1028700" y="4129485"/>
            <a:ext cx="952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D7510D-52A8-4120-B096-CE087FB51109}"/>
              </a:ext>
            </a:extLst>
          </p:cNvPr>
          <p:cNvSpPr/>
          <p:nvPr/>
        </p:nvSpPr>
        <p:spPr>
          <a:xfrm>
            <a:off x="1028700" y="5251054"/>
            <a:ext cx="95250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2B280-0725-4483-8FB1-DEA02D92C040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1981200" y="5651104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824613-FABF-4C33-86DA-987C5D8979BA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1504950" y="4929585"/>
            <a:ext cx="0" cy="3214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F9182-ACB5-45DC-99B7-DE1F29C2841C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504950" y="3862784"/>
            <a:ext cx="0" cy="266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5EE229-A1F3-4C53-98B9-ECAD198B55F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1504950" y="2795983"/>
            <a:ext cx="0" cy="266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AF69FA-9573-4757-A815-2C25EE421ED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1981200" y="2395933"/>
            <a:ext cx="762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583EAA-5B28-477C-B976-16D2A9034AE0}"/>
              </a:ext>
            </a:extLst>
          </p:cNvPr>
          <p:cNvSpPr txBox="1"/>
          <p:nvPr/>
        </p:nvSpPr>
        <p:spPr>
          <a:xfrm>
            <a:off x="1232055" y="1409182"/>
            <a:ext cx="5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733E7C-5BC0-401C-80CD-085EE521B6DB}"/>
              </a:ext>
            </a:extLst>
          </p:cNvPr>
          <p:cNvSpPr txBox="1"/>
          <p:nvPr/>
        </p:nvSpPr>
        <p:spPr>
          <a:xfrm>
            <a:off x="2413283" y="1409182"/>
            <a:ext cx="155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1EFBB5-5697-4AB6-BBDF-D6657FCCB952}"/>
              </a:ext>
            </a:extLst>
          </p:cNvPr>
          <p:cNvSpPr txBox="1"/>
          <p:nvPr/>
        </p:nvSpPr>
        <p:spPr>
          <a:xfrm>
            <a:off x="5784991" y="1409182"/>
            <a:ext cx="18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 Testing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0EF5A0-0678-482D-B5ED-6145A03AF469}"/>
              </a:ext>
            </a:extLst>
          </p:cNvPr>
          <p:cNvSpPr/>
          <p:nvPr/>
        </p:nvSpPr>
        <p:spPr>
          <a:xfrm>
            <a:off x="2743200" y="4125121"/>
            <a:ext cx="952500" cy="800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1.0.2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07175C-524A-48BD-ADFC-69C3A086AF77}"/>
              </a:ext>
            </a:extLst>
          </p:cNvPr>
          <p:cNvCxnSpPr>
            <a:cxnSpLocks/>
            <a:stCxn id="18" idx="3"/>
            <a:endCxn id="40" idx="1"/>
          </p:cNvCxnSpPr>
          <p:nvPr/>
        </p:nvCxnSpPr>
        <p:spPr>
          <a:xfrm flipV="1">
            <a:off x="1981200" y="4525171"/>
            <a:ext cx="762000" cy="4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B3C5DB-7225-4923-9CB5-145922A1C599}"/>
              </a:ext>
            </a:extLst>
          </p:cNvPr>
          <p:cNvSpPr txBox="1"/>
          <p:nvPr/>
        </p:nvSpPr>
        <p:spPr>
          <a:xfrm>
            <a:off x="7924800" y="2233434"/>
            <a:ext cx="411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Your software verification phase may have multiple stages</a:t>
            </a:r>
          </a:p>
          <a:p>
            <a:endParaRPr lang="en-US" sz="2800" dirty="0"/>
          </a:p>
          <a:p>
            <a:r>
              <a:rPr lang="en-US" sz="2800" dirty="0"/>
              <a:t>It’s important to track the candidates for releases – so that defects can be properly tracked and verified.</a:t>
            </a:r>
          </a:p>
        </p:txBody>
      </p:sp>
    </p:spTree>
    <p:extLst>
      <p:ext uri="{BB962C8B-B14F-4D97-AF65-F5344CB8AC3E}">
        <p14:creationId xmlns:p14="http://schemas.microsoft.com/office/powerpoint/2010/main" val="4010886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172-26A6-4BF5-A06B-440FAE00D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Testing and Release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D0A0A-839E-4BDB-800C-A06DCCA1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We typically have concurrent dev, test, and release/acceptance activities occurring </a:t>
            </a:r>
          </a:p>
          <a:p>
            <a:endParaRPr lang="en-US" sz="2000" dirty="0"/>
          </a:p>
          <a:p>
            <a:r>
              <a:rPr lang="en-US" sz="2000" dirty="0"/>
              <a:t>It’s really important to communicate and </a:t>
            </a:r>
            <a:r>
              <a:rPr lang="en-US" sz="2000" b="1" dirty="0">
                <a:solidFill>
                  <a:srgbClr val="FF0000"/>
                </a:solidFill>
              </a:rPr>
              <a:t>stay organized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B942826-E14F-44B4-850E-14FAF48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69B8-52A8-4A96-83A8-C083ADF2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0102" y="6356350"/>
            <a:ext cx="115369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9A4BCBF-8685-49A3-8CE4-C5AFD5B459C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194" name="Picture 2" descr="Winning at Whack-A-Mole: What Old School Games Can Teach Us About New  Digital Challenges - Cyberbullying Research Center">
            <a:extLst>
              <a:ext uri="{FF2B5EF4-FFF2-40B4-BE49-F238E27FC236}">
                <a16:creationId xmlns:a16="http://schemas.microsoft.com/office/drawing/2014/main" id="{D19047A5-68DC-43DA-90A9-748DA452D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r="35426" b="-1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857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CE2C5A-657F-44AA-952E-0DE4BD28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Change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433D9-FF74-48EA-B7EA-0D983DD60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is inevitable – and staying organized is key</a:t>
            </a:r>
          </a:p>
          <a:p>
            <a:endParaRPr lang="en-US" dirty="0"/>
          </a:p>
          <a:p>
            <a:r>
              <a:rPr lang="en-US" dirty="0"/>
              <a:t>Approach software development </a:t>
            </a:r>
            <a:r>
              <a:rPr lang="en-US" dirty="0">
                <a:solidFill>
                  <a:srgbClr val="FF0000"/>
                </a:solidFill>
              </a:rPr>
              <a:t>KNOWING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ACCEPTING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requirements will change </a:t>
            </a:r>
            <a:r>
              <a:rPr lang="en-US" dirty="0"/>
              <a:t>based on </a:t>
            </a:r>
          </a:p>
          <a:p>
            <a:pPr lvl="1"/>
            <a:r>
              <a:rPr lang="en-US" dirty="0"/>
              <a:t>Business needs</a:t>
            </a:r>
          </a:p>
          <a:p>
            <a:pPr lvl="1"/>
            <a:r>
              <a:rPr lang="en-US" dirty="0"/>
              <a:t>Competition</a:t>
            </a:r>
          </a:p>
          <a:p>
            <a:pPr lvl="1"/>
            <a:r>
              <a:rPr lang="en-US" dirty="0"/>
              <a:t>Priorities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509C718-AACC-4F70-A443-AD9B112B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BB262-E50E-4DBE-B7E9-C50BCD72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14" y="2081702"/>
            <a:ext cx="10334445" cy="75638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User Story </a:t>
            </a:r>
            <a:r>
              <a:rPr lang="en-US" sz="2400" dirty="0"/>
              <a:t>– A statement that captures the who, what, why to help drive writing a requirement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User story examples - Product Plan">
            <a:extLst>
              <a:ext uri="{FF2B5EF4-FFF2-40B4-BE49-F238E27FC236}">
                <a16:creationId xmlns:a16="http://schemas.microsoft.com/office/drawing/2014/main" id="{EBEF6CC4-7F29-4668-813C-3B0AC715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" y="3164619"/>
            <a:ext cx="5721050" cy="36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story examples - backlog list">
            <a:extLst>
              <a:ext uri="{FF2B5EF4-FFF2-40B4-BE49-F238E27FC236}">
                <a16:creationId xmlns:a16="http://schemas.microsoft.com/office/drawing/2014/main" id="{AFFBC011-20F8-48AA-8383-A0F97E0E7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11686" r="19912" b="13422"/>
          <a:stretch/>
        </p:blipFill>
        <p:spPr bwMode="auto">
          <a:xfrm>
            <a:off x="5964836" y="3237943"/>
            <a:ext cx="6269867" cy="347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1AB3BC-3015-4CF4-AD0F-77CE363D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37717-80C6-4AE5-B3F1-BA80D5A33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System Prototyping </a:t>
            </a:r>
            <a:r>
              <a:rPr lang="en-US" dirty="0"/>
              <a:t>– a way to handle expected or anticipated changes</a:t>
            </a:r>
          </a:p>
          <a:p>
            <a:pPr lvl="1"/>
            <a:r>
              <a:rPr lang="en-US" dirty="0"/>
              <a:t>Focuses on small parts of a system – how might it look?  Is this feasible?  Show a customer and get their feedback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Incremental Delivery </a:t>
            </a:r>
            <a:r>
              <a:rPr lang="en-US" dirty="0"/>
              <a:t>- Delivering prototypes to customer (CD) </a:t>
            </a:r>
          </a:p>
          <a:p>
            <a:pPr lvl="1"/>
            <a:endParaRPr lang="en-US" dirty="0"/>
          </a:p>
          <a:p>
            <a:r>
              <a:rPr lang="en-US" dirty="0"/>
              <a:t>Amazon, Google, etc. will actually test features on you.  You may see a different site than your friends and may not even know it.  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AE3B778-E3EE-4BF6-8ACD-B546E708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63C5-DC69-46B8-8ADF-A8EBA08A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19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1AB3BC-3015-4CF4-AD0F-77CE363D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– wait what is it?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37717-80C6-4AE5-B3F1-BA80D5A33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version of software or feature that is used to demonstrate proof of concepts.</a:t>
            </a:r>
          </a:p>
          <a:p>
            <a:endParaRPr lang="en-US" dirty="0"/>
          </a:p>
          <a:p>
            <a:r>
              <a:rPr lang="en-US" dirty="0"/>
              <a:t>Good way to get something in front of a user (stakeholder more often than not) so they can provide feedback – you can collect useability data </a:t>
            </a:r>
          </a:p>
          <a:p>
            <a:endParaRPr lang="en-US" dirty="0"/>
          </a:p>
          <a:p>
            <a:r>
              <a:rPr lang="en-US" dirty="0"/>
              <a:t>Used to help control costs – sometimes some of the key steps in the engineering process are minimized (e.g. design)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189471EA-45E1-48E4-823A-55F684A7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63C5-DC69-46B8-8ADF-A8EBA08A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42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1AB3BC-3015-4CF4-AD0F-77CE363D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– the pitfall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637717-80C6-4AE5-B3F1-BA80D5A33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prototypes are just adopted as the end product.  The customer likes the prototype and it may be accepted as useable</a:t>
            </a:r>
          </a:p>
          <a:p>
            <a:pPr lvl="1"/>
            <a:r>
              <a:rPr lang="en-US" dirty="0"/>
              <a:t>The concept of a </a:t>
            </a:r>
            <a:r>
              <a:rPr lang="en-US" dirty="0">
                <a:solidFill>
                  <a:srgbClr val="FF0000"/>
                </a:solidFill>
              </a:rPr>
              <a:t>throwaway</a:t>
            </a:r>
            <a:r>
              <a:rPr lang="en-US" dirty="0"/>
              <a:t> prototype is not enacted</a:t>
            </a:r>
          </a:p>
          <a:p>
            <a:endParaRPr lang="en-US" dirty="0"/>
          </a:p>
          <a:p>
            <a:r>
              <a:rPr lang="en-US" dirty="0"/>
              <a:t>The design, however, may not be extensible (i.e. easy to modify)</a:t>
            </a:r>
          </a:p>
          <a:p>
            <a:endParaRPr lang="en-US" dirty="0"/>
          </a:p>
          <a:p>
            <a:r>
              <a:rPr lang="en-US" dirty="0"/>
              <a:t>When you develop a prototype attempt to still </a:t>
            </a:r>
            <a:r>
              <a:rPr lang="en-US" dirty="0">
                <a:solidFill>
                  <a:srgbClr val="FF0000"/>
                </a:solidFill>
              </a:rPr>
              <a:t>develop as though you are writing an end product 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58AEC50C-F66D-4377-BF7E-05259E9C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063C5-DC69-46B8-8ADF-A8EBA08A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92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2B5F5A-5E43-4A63-AB41-613F35F9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Improvements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3DC573-82E7-4F96-BB99-40099984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improvement is the act of trying to reduce costs and deliver quicker</a:t>
            </a:r>
          </a:p>
          <a:p>
            <a:r>
              <a:rPr lang="en-US" dirty="0"/>
              <a:t>Sommerville describes two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Process Maturity </a:t>
            </a:r>
            <a:r>
              <a:rPr lang="en-US" dirty="0"/>
              <a:t>– focuses on improving process and project management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Agile</a:t>
            </a:r>
            <a:r>
              <a:rPr lang="en-US" dirty="0"/>
              <a:t> – focuses on iterative development and reduction of overheads </a:t>
            </a:r>
          </a:p>
          <a:p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A2FC8584-7684-42FB-8852-B74DB881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A4B93-6F80-47A1-BBD0-E6C3FA6D8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2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31E4-65C6-4841-B4EE-B3D06EDE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Maturity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19EA-289C-48CF-8A2D-0F9CA8A8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Process Measurement </a:t>
            </a:r>
          </a:p>
          <a:p>
            <a:pPr lvl="1"/>
            <a:r>
              <a:rPr lang="en-US" dirty="0"/>
              <a:t>Establish attributes to measure how well you are maintain cost and schedule</a:t>
            </a:r>
          </a:p>
          <a:p>
            <a:r>
              <a:rPr lang="en-US" dirty="0">
                <a:solidFill>
                  <a:srgbClr val="FF0000"/>
                </a:solidFill>
              </a:rPr>
              <a:t>Process Analysis </a:t>
            </a:r>
          </a:p>
          <a:p>
            <a:pPr lvl="1"/>
            <a:r>
              <a:rPr lang="en-US" dirty="0"/>
              <a:t>Identification of weaknesses and bottlenecks </a:t>
            </a:r>
          </a:p>
          <a:p>
            <a:r>
              <a:rPr lang="en-US" dirty="0">
                <a:solidFill>
                  <a:srgbClr val="FF0000"/>
                </a:solidFill>
              </a:rPr>
              <a:t>Process Change</a:t>
            </a:r>
          </a:p>
          <a:p>
            <a:pPr lvl="1"/>
            <a:r>
              <a:rPr lang="en-US" dirty="0"/>
              <a:t>Propose changes to the process to fix identified weaknesses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3534D3E-F7FF-49FE-8EC0-120FA110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5B9D2-28BA-40BC-8081-605E30F0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41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165D-C58F-4052-A8C2-B8CFAA6D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 Maturity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80AD0-CE6C-4CBE-8452-A933D5E2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</a:t>
            </a:r>
            <a:r>
              <a:rPr lang="en-US" dirty="0"/>
              <a:t> - CMM1</a:t>
            </a:r>
          </a:p>
          <a:p>
            <a:pPr lvl="1"/>
            <a:r>
              <a:rPr lang="en-US" dirty="0"/>
              <a:t>goals associated to process area are satisfied and communicated to the team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Managed</a:t>
            </a:r>
            <a:r>
              <a:rPr lang="en-US" dirty="0"/>
              <a:t> - CMM2</a:t>
            </a:r>
          </a:p>
          <a:p>
            <a:pPr lvl="1"/>
            <a:r>
              <a:rPr lang="en-US" dirty="0"/>
              <a:t>goals are associated with process area, organized policies are in place that define when each process should be used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Defined</a:t>
            </a:r>
            <a:r>
              <a:rPr lang="en-US" dirty="0"/>
              <a:t> – CMM3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Organizational standardization and deployment of processes</a:t>
            </a:r>
          </a:p>
          <a:p>
            <a:pPr lvl="1"/>
            <a:r>
              <a:rPr lang="en-US" dirty="0"/>
              <a:t>Process assets and measurements are collected and used to make improvements qualitatively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8202569-38BF-412B-8E0B-3EE25E93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76995-A8C2-4117-9D04-3CF57EA8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12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165D-C58F-4052-A8C2-B8CFAA6D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Capability Maturity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80AD0-CE6C-4CBE-8452-A933D5E2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Quantitatively Managed </a:t>
            </a:r>
            <a:r>
              <a:rPr lang="en-US" dirty="0"/>
              <a:t> - CMM4</a:t>
            </a:r>
          </a:p>
          <a:p>
            <a:pPr lvl="1"/>
            <a:r>
              <a:rPr lang="en-US" dirty="0"/>
              <a:t>Statistical methods are used to control sub-processes – used in process management </a:t>
            </a:r>
          </a:p>
          <a:p>
            <a:pPr lvl="1"/>
            <a:endParaRPr lang="en-US" b="0" i="0" dirty="0">
              <a:solidFill>
                <a:srgbClr val="615CA2"/>
              </a:solidFill>
              <a:effectLst/>
              <a:latin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</a:rPr>
              <a:t>Compared to Defined – (CMM 3) </a:t>
            </a:r>
            <a:r>
              <a:rPr lang="en-US" b="0" i="0" dirty="0">
                <a:effectLst/>
                <a:latin typeface="Tahoma" panose="020B0604030504040204" pitchFamily="34" charset="0"/>
              </a:rPr>
              <a:t>processes are quantitatively vs. qualitatively predictable.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Optimizing</a:t>
            </a:r>
            <a:r>
              <a:rPr lang="en-US" dirty="0"/>
              <a:t> – CMM5</a:t>
            </a:r>
          </a:p>
          <a:p>
            <a:pPr lvl="1"/>
            <a:r>
              <a:rPr lang="en-US" dirty="0"/>
              <a:t>Use process and product measurements to drive process improvements.  Trends are established an analyzed to adapt to changing business needs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Focuses on shifting the trend in performance – vs. – fixing just special cases identified (CMM4)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AE7065-3306-4C3F-BA2C-51A8FD5C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76995-A8C2-4117-9D04-3CF57EA8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99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4D52-043E-4D76-9A14-33E2DD78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F65D-C486-474B-98E4-157A15542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one software process works for </a:t>
            </a:r>
            <a:r>
              <a:rPr lang="en-US" b="1" dirty="0">
                <a:solidFill>
                  <a:srgbClr val="FF0000"/>
                </a:solidFill>
              </a:rPr>
              <a:t>all projects</a:t>
            </a:r>
          </a:p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one software process works for </a:t>
            </a:r>
            <a:r>
              <a:rPr lang="en-US" b="1" dirty="0">
                <a:solidFill>
                  <a:srgbClr val="FF0000"/>
                </a:solidFill>
              </a:rPr>
              <a:t>all teams </a:t>
            </a:r>
          </a:p>
          <a:p>
            <a:r>
              <a:rPr lang="en-US" dirty="0"/>
              <a:t>Software processes should be allowed to evolve</a:t>
            </a:r>
          </a:p>
          <a:p>
            <a:pPr lvl="1"/>
            <a:r>
              <a:rPr lang="en-US" dirty="0"/>
              <a:t>New clients</a:t>
            </a:r>
          </a:p>
          <a:p>
            <a:pPr lvl="1"/>
            <a:r>
              <a:rPr lang="en-US" dirty="0"/>
              <a:t>New requirements</a:t>
            </a:r>
          </a:p>
          <a:p>
            <a:pPr lvl="1"/>
            <a:r>
              <a:rPr lang="en-US" dirty="0"/>
              <a:t>Competition </a:t>
            </a:r>
          </a:p>
          <a:p>
            <a:r>
              <a:rPr lang="en-US" dirty="0"/>
              <a:t>Software processes should be reviewed regularly </a:t>
            </a:r>
          </a:p>
          <a:p>
            <a:r>
              <a:rPr lang="en-US" b="1" dirty="0"/>
              <a:t>DEFINE </a:t>
            </a:r>
            <a:r>
              <a:rPr lang="en-US" dirty="0"/>
              <a:t> your process – </a:t>
            </a:r>
            <a:r>
              <a:rPr lang="en-US" dirty="0">
                <a:solidFill>
                  <a:srgbClr val="FF0000"/>
                </a:solidFill>
              </a:rPr>
              <a:t>communicate</a:t>
            </a:r>
            <a:r>
              <a:rPr lang="en-US" dirty="0"/>
              <a:t> – and get buy in!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5B634FE-01C8-4C3B-90FB-F543BFF8D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0D980-5BD2-4256-9E50-5C4646CF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68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4D52-043E-4D76-9A14-33E2DD78A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F65D-C486-474B-98E4-157A15542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processes are intended to keep teams organized and coordinate activities across teams or people</a:t>
            </a:r>
          </a:p>
          <a:p>
            <a:endParaRPr lang="en-US" dirty="0"/>
          </a:p>
          <a:p>
            <a:r>
              <a:rPr lang="en-US" dirty="0"/>
              <a:t>Tooling has come a long way – use electronic tools where you can</a:t>
            </a:r>
          </a:p>
          <a:p>
            <a:endParaRPr lang="en-US" dirty="0"/>
          </a:p>
          <a:p>
            <a:r>
              <a:rPr lang="en-US" dirty="0"/>
              <a:t>Establish patterns to create repeatable work – use best practices, workflows, that are established within industry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DON’T CREATE YOUR OWN!  Not right </a:t>
            </a:r>
            <a:r>
              <a:rPr lang="en-US">
                <a:solidFill>
                  <a:srgbClr val="FF0000"/>
                </a:solidFill>
              </a:rPr>
              <a:t>now anyway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5346FE5-8118-4EEB-A7BF-178B2B9F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0D980-5BD2-4256-9E50-5C4646CF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79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D7F05-2792-4E5F-A761-546F68C0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Communicate, Communicate, Communicate 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0C7A686-694A-4DAE-BC73-DA9E479F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A2C53-4C5C-4925-9801-A02F0273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2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380" y="2151924"/>
            <a:ext cx="9784080" cy="4206240"/>
          </a:xfrm>
        </p:spPr>
        <p:txBody>
          <a:bodyPr>
            <a:normAutofit fontScale="92500"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Software Process </a:t>
            </a:r>
            <a:r>
              <a:rPr lang="en-US" dirty="0"/>
              <a:t>– the method a team will use in management of work and other engineering activities to produce software and documentation </a:t>
            </a:r>
          </a:p>
          <a:p>
            <a:r>
              <a:rPr lang="en-US" sz="3600" dirty="0">
                <a:solidFill>
                  <a:schemeClr val="accent3"/>
                </a:solidFill>
              </a:rPr>
              <a:t>Requirement</a:t>
            </a:r>
            <a:r>
              <a:rPr lang="en-US" dirty="0"/>
              <a:t> – a statement about how a system should or must function or a quality a system must possess  </a:t>
            </a:r>
          </a:p>
          <a:p>
            <a:r>
              <a:rPr lang="en-US" sz="3600" dirty="0">
                <a:solidFill>
                  <a:schemeClr val="accent3"/>
                </a:solidFill>
              </a:rPr>
              <a:t>Specification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document that specifies a system or product (think of this as a collection of requirements) </a:t>
            </a:r>
          </a:p>
          <a:p>
            <a:r>
              <a:rPr lang="en-US" sz="3600" dirty="0">
                <a:solidFill>
                  <a:schemeClr val="accent3"/>
                </a:solidFill>
              </a:rPr>
              <a:t>Validation</a:t>
            </a:r>
            <a:r>
              <a:rPr lang="en-US" dirty="0"/>
              <a:t> – the process of checking whether the specification meets the client’s needs </a:t>
            </a:r>
          </a:p>
          <a:p>
            <a:r>
              <a:rPr lang="en-US" sz="3600" dirty="0">
                <a:solidFill>
                  <a:schemeClr val="accent3"/>
                </a:solidFill>
              </a:rPr>
              <a:t>Verification</a:t>
            </a:r>
            <a:r>
              <a:rPr lang="en-US" dirty="0"/>
              <a:t> – the process of checking that the software meets the specification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AEA724-29DA-48FC-9107-58875BA1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C73F39E-FB91-4314-8AC1-E226C2987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WSU-TC  </a:t>
            </a:r>
            <a:r>
              <a:rPr lang="en-US" dirty="0" err="1"/>
              <a:t>CptS</a:t>
            </a:r>
            <a:r>
              <a:rPr lang="en-US" dirty="0"/>
              <a:t> 322-Spring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A4A17-BAFA-4DDF-9264-DAAA910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5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C24D-94BF-4BDE-B88B-4E122A47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6B981-BE85-41FA-9B1E-06E7709DB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776299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accent3"/>
                </a:solidFill>
              </a:rPr>
              <a:t>Activity</a:t>
            </a:r>
            <a:r>
              <a:rPr lang="en-US" dirty="0"/>
              <a:t> – actions that a team will perform as part of a software process, e.g. design analysis, requirement writing, implementation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Artifact</a:t>
            </a:r>
            <a:r>
              <a:rPr lang="en-US" dirty="0"/>
              <a:t> – something that an engineering team will produce, e.g. a software requirement specification, that is the result of an </a:t>
            </a:r>
            <a:r>
              <a:rPr lang="en-US" i="1" dirty="0"/>
              <a:t>activity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Design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(noun) artefacts that describes software’s structure (e.g. relationships between objects) and behavior (e.g. sequences, threading models)</a:t>
            </a:r>
          </a:p>
          <a:p>
            <a:r>
              <a:rPr lang="en-US" sz="3300" dirty="0">
                <a:solidFill>
                  <a:schemeClr val="accent3"/>
                </a:solidFill>
              </a:rPr>
              <a:t>Component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 sub-system of software that may have several other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3300" dirty="0">
                <a:solidFill>
                  <a:schemeClr val="accent3"/>
                </a:solidFill>
              </a:rPr>
              <a:t>Architecture</a:t>
            </a:r>
            <a:r>
              <a:rPr lang="en-US" dirty="0"/>
              <a:t> – an artefact as part of a design that focuses mainly on structural elements, typically at a component level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341E1-8AA6-4D65-AF23-8374F932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4BCBF-8685-49A3-8CE4-C5AFD5B459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75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217</TotalTime>
  <Words>3800</Words>
  <Application>Microsoft Macintosh PowerPoint</Application>
  <PresentationFormat>Widescreen</PresentationFormat>
  <Paragraphs>708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-apple-system</vt:lpstr>
      <vt:lpstr>Arial</vt:lpstr>
      <vt:lpstr>Calibri</vt:lpstr>
      <vt:lpstr>Corbel</vt:lpstr>
      <vt:lpstr>Futura</vt:lpstr>
      <vt:lpstr>LubalinGraph-Demi</vt:lpstr>
      <vt:lpstr>Palatino</vt:lpstr>
      <vt:lpstr>Silka</vt:lpstr>
      <vt:lpstr>Tahoma</vt:lpstr>
      <vt:lpstr>Times New Roman</vt:lpstr>
      <vt:lpstr>Wingdings</vt:lpstr>
      <vt:lpstr>Banded</vt:lpstr>
      <vt:lpstr>Software Process</vt:lpstr>
      <vt:lpstr>Text and Resources</vt:lpstr>
      <vt:lpstr>Key Concepts</vt:lpstr>
      <vt:lpstr>Today Topics</vt:lpstr>
      <vt:lpstr>Terminology</vt:lpstr>
      <vt:lpstr>Terminology</vt:lpstr>
      <vt:lpstr>Terminology</vt:lpstr>
      <vt:lpstr>Terminology</vt:lpstr>
      <vt:lpstr>Terminology –</vt:lpstr>
      <vt:lpstr>Terminology –</vt:lpstr>
      <vt:lpstr>Terminology –</vt:lpstr>
      <vt:lpstr>Terminology –</vt:lpstr>
      <vt:lpstr>Software Processes</vt:lpstr>
      <vt:lpstr>Software Processes</vt:lpstr>
      <vt:lpstr>A Process Framework</vt:lpstr>
      <vt:lpstr>Software Processes</vt:lpstr>
      <vt:lpstr>Software Processes</vt:lpstr>
      <vt:lpstr>Software Processes</vt:lpstr>
      <vt:lpstr>Software Processes</vt:lpstr>
      <vt:lpstr>Software Processes</vt:lpstr>
      <vt:lpstr>Software Processes</vt:lpstr>
      <vt:lpstr>Waterfall</vt:lpstr>
      <vt:lpstr>Waterfall</vt:lpstr>
      <vt:lpstr>Waterfall</vt:lpstr>
      <vt:lpstr>Applying this in the real world?</vt:lpstr>
      <vt:lpstr>Real world?   Why do they change their mind?</vt:lpstr>
      <vt:lpstr>Incremental</vt:lpstr>
      <vt:lpstr>Agile – What is it? </vt:lpstr>
      <vt:lpstr>Agile Manifesto</vt:lpstr>
      <vt:lpstr>Scrum – The What</vt:lpstr>
      <vt:lpstr>Scrum – The Who</vt:lpstr>
      <vt:lpstr>Scrum – Sprint Board / Backlogs</vt:lpstr>
      <vt:lpstr>Admin</vt:lpstr>
      <vt:lpstr>Scrum – The Process</vt:lpstr>
      <vt:lpstr>Scrum – Time and Changes</vt:lpstr>
      <vt:lpstr>Kanban – The What</vt:lpstr>
      <vt:lpstr>Kanban – Who / How / Timing</vt:lpstr>
      <vt:lpstr>Kanban – Time Metrics</vt:lpstr>
      <vt:lpstr>Incremental</vt:lpstr>
      <vt:lpstr>Differences?</vt:lpstr>
      <vt:lpstr>PowerPoint Presentation</vt:lpstr>
      <vt:lpstr>Incremental</vt:lpstr>
      <vt:lpstr>This Class?</vt:lpstr>
      <vt:lpstr>Process Activities</vt:lpstr>
      <vt:lpstr>Software Specification</vt:lpstr>
      <vt:lpstr>Software Specification Activities</vt:lpstr>
      <vt:lpstr>Project </vt:lpstr>
      <vt:lpstr>Software Design and Implementation</vt:lpstr>
      <vt:lpstr>Software Design and Implementation</vt:lpstr>
      <vt:lpstr>PowerPoint Presentation</vt:lpstr>
      <vt:lpstr>PowerPoint Presentation</vt:lpstr>
      <vt:lpstr>PowerPoint Presentation</vt:lpstr>
      <vt:lpstr>PowerPoint Presentation</vt:lpstr>
      <vt:lpstr>Software Validation</vt:lpstr>
      <vt:lpstr>Software V&amp;V</vt:lpstr>
      <vt:lpstr>Software V&amp;V – Component Testing</vt:lpstr>
      <vt:lpstr>Software V&amp;V – System Testing</vt:lpstr>
      <vt:lpstr>Software V&amp;V – Customer Testing</vt:lpstr>
      <vt:lpstr>System V&amp;V - Concepts</vt:lpstr>
      <vt:lpstr>Software V&amp;V - Tooling</vt:lpstr>
      <vt:lpstr>Software V&amp;V - Traceability</vt:lpstr>
      <vt:lpstr>Software V&amp;V - Traceability</vt:lpstr>
      <vt:lpstr>Software V&amp;V - Traceability</vt:lpstr>
      <vt:lpstr>Software Evolution</vt:lpstr>
      <vt:lpstr>Versioning</vt:lpstr>
      <vt:lpstr>Versioning</vt:lpstr>
      <vt:lpstr>How does versioning relate to process?</vt:lpstr>
      <vt:lpstr>Testing and Release </vt:lpstr>
      <vt:lpstr>Coping with Change</vt:lpstr>
      <vt:lpstr>Prototyping </vt:lpstr>
      <vt:lpstr>Prototyping – wait what is it? </vt:lpstr>
      <vt:lpstr>Prototyping – the pitfall </vt:lpstr>
      <vt:lpstr>Process Improvements</vt:lpstr>
      <vt:lpstr>Process Maturity</vt:lpstr>
      <vt:lpstr>Capability Maturity Models</vt:lpstr>
      <vt:lpstr>Capability Maturity Models</vt:lpstr>
      <vt:lpstr>Experience… </vt:lpstr>
      <vt:lpstr>Experience… </vt:lpstr>
      <vt:lpstr>Communicate, Communicate, Communicate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Process</dc:title>
  <dc:creator>Brian LaMarche</dc:creator>
  <cp:lastModifiedBy>Kovalchuk, Danyil</cp:lastModifiedBy>
  <cp:revision>34</cp:revision>
  <dcterms:created xsi:type="dcterms:W3CDTF">2021-01-25T01:53:09Z</dcterms:created>
  <dcterms:modified xsi:type="dcterms:W3CDTF">2023-03-01T19:52:06Z</dcterms:modified>
</cp:coreProperties>
</file>